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56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89"/>
  </p:notesMasterIdLst>
  <p:handoutMasterIdLst>
    <p:handoutMasterId r:id="rId90"/>
  </p:handoutMasterIdLst>
  <p:sldIdLst>
    <p:sldId id="280" r:id="rId2"/>
    <p:sldId id="268" r:id="rId3"/>
    <p:sldId id="269" r:id="rId4"/>
    <p:sldId id="281" r:id="rId5"/>
    <p:sldId id="341" r:id="rId6"/>
    <p:sldId id="272" r:id="rId7"/>
    <p:sldId id="271" r:id="rId8"/>
    <p:sldId id="273" r:id="rId9"/>
    <p:sldId id="334" r:id="rId10"/>
    <p:sldId id="274" r:id="rId11"/>
    <p:sldId id="275" r:id="rId12"/>
    <p:sldId id="276" r:id="rId13"/>
    <p:sldId id="282" r:id="rId14"/>
    <p:sldId id="283" r:id="rId15"/>
    <p:sldId id="284" r:id="rId16"/>
    <p:sldId id="342" r:id="rId17"/>
    <p:sldId id="285" r:id="rId18"/>
    <p:sldId id="286" r:id="rId19"/>
    <p:sldId id="287" r:id="rId20"/>
    <p:sldId id="343" r:id="rId21"/>
    <p:sldId id="336" r:id="rId22"/>
    <p:sldId id="326" r:id="rId23"/>
    <p:sldId id="327" r:id="rId24"/>
    <p:sldId id="288" r:id="rId25"/>
    <p:sldId id="344" r:id="rId26"/>
    <p:sldId id="289" r:id="rId27"/>
    <p:sldId id="335" r:id="rId28"/>
    <p:sldId id="290" r:id="rId29"/>
    <p:sldId id="345" r:id="rId30"/>
    <p:sldId id="291" r:id="rId31"/>
    <p:sldId id="346" r:id="rId32"/>
    <p:sldId id="337" r:id="rId33"/>
    <p:sldId id="328" r:id="rId34"/>
    <p:sldId id="292" r:id="rId35"/>
    <p:sldId id="293" r:id="rId36"/>
    <p:sldId id="347" r:id="rId37"/>
    <p:sldId id="294" r:id="rId38"/>
    <p:sldId id="348" r:id="rId39"/>
    <p:sldId id="295" r:id="rId40"/>
    <p:sldId id="296" r:id="rId41"/>
    <p:sldId id="297" r:id="rId42"/>
    <p:sldId id="298" r:id="rId43"/>
    <p:sldId id="299" r:id="rId44"/>
    <p:sldId id="300" r:id="rId45"/>
    <p:sldId id="340" r:id="rId46"/>
    <p:sldId id="329" r:id="rId47"/>
    <p:sldId id="330" r:id="rId48"/>
    <p:sldId id="301" r:id="rId49"/>
    <p:sldId id="349" r:id="rId50"/>
    <p:sldId id="302" r:id="rId51"/>
    <p:sldId id="304" r:id="rId52"/>
    <p:sldId id="350" r:id="rId53"/>
    <p:sldId id="305" r:id="rId54"/>
    <p:sldId id="351" r:id="rId55"/>
    <p:sldId id="303" r:id="rId56"/>
    <p:sldId id="352" r:id="rId57"/>
    <p:sldId id="311" r:id="rId58"/>
    <p:sldId id="333" r:id="rId59"/>
    <p:sldId id="312" r:id="rId60"/>
    <p:sldId id="353" r:id="rId61"/>
    <p:sldId id="313" r:id="rId62"/>
    <p:sldId id="354" r:id="rId63"/>
    <p:sldId id="314" r:id="rId64"/>
    <p:sldId id="355" r:id="rId65"/>
    <p:sldId id="315" r:id="rId66"/>
    <p:sldId id="356" r:id="rId67"/>
    <p:sldId id="358" r:id="rId68"/>
    <p:sldId id="316" r:id="rId69"/>
    <p:sldId id="306" r:id="rId70"/>
    <p:sldId id="338" r:id="rId71"/>
    <p:sldId id="331" r:id="rId72"/>
    <p:sldId id="332" r:id="rId73"/>
    <p:sldId id="307" r:id="rId74"/>
    <p:sldId id="308" r:id="rId75"/>
    <p:sldId id="309" r:id="rId76"/>
    <p:sldId id="310" r:id="rId77"/>
    <p:sldId id="317" r:id="rId78"/>
    <p:sldId id="318" r:id="rId79"/>
    <p:sldId id="319" r:id="rId80"/>
    <p:sldId id="320" r:id="rId81"/>
    <p:sldId id="357" r:id="rId82"/>
    <p:sldId id="321" r:id="rId83"/>
    <p:sldId id="322" r:id="rId84"/>
    <p:sldId id="323" r:id="rId85"/>
    <p:sldId id="339" r:id="rId86"/>
    <p:sldId id="325" r:id="rId87"/>
    <p:sldId id="324" r:id="rId88"/>
  </p:sldIdLst>
  <p:sldSz cx="9144000" cy="5143500" type="screen16x9"/>
  <p:notesSz cx="6858000" cy="9144000"/>
  <p:embeddedFontLst>
    <p:embeddedFont>
      <p:font typeface="Cutive Mono" panose="020B0604020202020204" charset="0"/>
      <p:regular r:id="rId91"/>
    </p:embeddedFont>
    <p:embeddedFont>
      <p:font typeface="Open Sans" panose="020B0606030504020204" pitchFamily="34" charset="0"/>
      <p:regular r:id="rId92"/>
      <p:bold r:id="rId93"/>
      <p:italic r:id="rId94"/>
      <p:boldItalic r:id="rId95"/>
    </p:embeddedFont>
    <p:embeddedFont>
      <p:font typeface="Open Sans SemiBold" panose="020B0706030804020204" pitchFamily="34" charset="0"/>
      <p:bold r:id="rId96"/>
      <p:boldItalic r:id="rId9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45F"/>
    <a:srgbClr val="007C9E"/>
    <a:srgbClr val="004D71"/>
    <a:srgbClr val="B1B7BC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52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ustomXml" Target="../customXml/item1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402020202020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>
                <a:latin typeface="Open Sans" panose="020B0604020202020204" charset="0"/>
              </a:rPr>
              <a:t>3/15/2019</a:t>
            </a:fld>
            <a:endParaRPr lang="en-US" dirty="0">
              <a:latin typeface="Open Sans" panose="020B060402020202020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40202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>
                <a:latin typeface="Open Sans" panose="020B0604020202020204" charset="0"/>
              </a:rPr>
              <a:t>‹#›</a:t>
            </a:fld>
            <a:endParaRPr lang="en-US" dirty="0">
              <a:latin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 charset="0"/>
              </a:defRPr>
            </a:lvl1pPr>
          </a:lstStyle>
          <a:p>
            <a:fld id="{36AAE85D-3A3F-7B46-A18E-DF160D9D2CC7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 charset="0"/>
              </a:defRPr>
            </a:lvl1pPr>
          </a:lstStyle>
          <a:p>
            <a:fld id="{F0DDA35F-9E58-5D40-92C1-D8C7631003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8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8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09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685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30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59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8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9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8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9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73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49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76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5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941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6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79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6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8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7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1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8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1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317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develetech.com/images/CompTIA-images/Keyboard.png" TargetMode="Externa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develetech.com/images/CompTIA-images/HD-TV.png" TargetMode="Externa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develetech.com/images/CompTIA-images/HD-TV.png" TargetMode="Externa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Files and Directories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and Edit Text Files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 for Files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 Operations on Files and Directories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Process Text Files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Manipulate File Output</a:t>
            </a:r>
          </a:p>
        </p:txBody>
      </p:sp>
    </p:spTree>
    <p:extLst>
      <p:ext uri="{BB962C8B-B14F-4D97-AF65-F5344CB8AC3E}">
        <p14:creationId xmlns:p14="http://schemas.microsoft.com/office/powerpoint/2010/main" val="1260534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FB9E-0906-4C7F-A17E-AB1396E6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Mode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3066E1-6D5A-4A34-B7E1-89C403E22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46347C24-0B4B-4BB8-8EAF-BD5EEC5F2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33592"/>
              </p:ext>
            </p:extLst>
          </p:nvPr>
        </p:nvGraphicFramePr>
        <p:xfrm>
          <a:off x="1582579" y="932557"/>
          <a:ext cx="5978842" cy="3613168"/>
        </p:xfrm>
        <a:graphic>
          <a:graphicData uri="http://schemas.openxmlformats.org/drawingml/2006/table">
            <a:tbl>
              <a:tblPr/>
              <a:tblGrid>
                <a:gridCol w="1537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1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Function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:w {file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Saves file with specified name.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:q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Quits when no changes have been made after last save.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:q!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Quits, ignoring changes made.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:qa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Quits multiple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1356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:wq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Saves current file and quits.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65935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:e!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Reverts to last saved format without closing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6887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:!{any Linux command}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Executes command and displays results in Vim.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903815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:help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Opens Vim's built-in help documentation.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21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34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F63F41-7EA8-40D9-858E-A77C25C3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Motions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D7EE91-6ABA-40F0-8917-50990266C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Single-key shortcuts that are used to navigate through files in command mode.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273D1-998D-4519-A81E-A5BB60194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B4642E48-7873-4D98-A214-E4FB70FC9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23126"/>
              </p:ext>
            </p:extLst>
          </p:nvPr>
        </p:nvGraphicFramePr>
        <p:xfrm>
          <a:off x="1303543" y="1921289"/>
          <a:ext cx="6532329" cy="2366976"/>
        </p:xfrm>
        <a:graphic>
          <a:graphicData uri="http://schemas.openxmlformats.org/drawingml/2006/table">
            <a:tbl>
              <a:tblPr/>
              <a:tblGrid>
                <a:gridCol w="1642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9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Navigation Key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Move left one character.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j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Move down one line.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Move up one line.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right one character.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1356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^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to the beginning of the current line.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19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9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1B2EA6-B1C7-41B3-B128-B87F689A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03B4E-2F0A-4DA1-B6C2-A44CB11A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F172A221-81B8-4D1C-8F93-B3F18E09A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87309"/>
              </p:ext>
            </p:extLst>
          </p:nvPr>
        </p:nvGraphicFramePr>
        <p:xfrm>
          <a:off x="1305836" y="821854"/>
          <a:ext cx="6532329" cy="4007664"/>
        </p:xfrm>
        <a:graphic>
          <a:graphicData uri="http://schemas.openxmlformats.org/drawingml/2006/table">
            <a:tbl>
              <a:tblPr/>
              <a:tblGrid>
                <a:gridCol w="1697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Navigation Key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$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to the end of the current line.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14559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to the next word.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6262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to the previous word.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9801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to the end of the current word or to the end of the next word.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1492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Shift+L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the cursor to the bottom of the screen.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446897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Shift+H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the cursor to the first line of the screen.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90769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(Line #) Shift+G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the cursor to the specified line number.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4042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gg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the cursor to the first line of the file.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9359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Shift+G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Move the cursor to the last line of the file.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63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25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E134-A888-430F-89F0-51DCBB40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Operators (Slide 1 of 2)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C387F-B85C-475F-8518-C1B31552A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Keystrokes that can quickly manipulate text in a text editor.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C8D0A3-1D90-4D59-A193-115D3A3EC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974E172B-4ACE-4A6F-B7DB-F2A8EF3BF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901962"/>
              </p:ext>
            </p:extLst>
          </p:nvPr>
        </p:nvGraphicFramePr>
        <p:xfrm>
          <a:off x="1136195" y="1707999"/>
          <a:ext cx="6871610" cy="3155968"/>
        </p:xfrm>
        <a:graphic>
          <a:graphicData uri="http://schemas.openxmlformats.org/drawingml/2006/table">
            <a:tbl>
              <a:tblPr/>
              <a:tblGrid>
                <a:gridCol w="1776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Editing 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Delete character selected by cursor.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Delete text.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Delete current line.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Paste text on line below cursor.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1356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Paste text on line above cursor.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65935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/{text string}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Search through document for specified text.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6887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?{text string}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Search backward through document for specified text.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903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78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76ED25-F817-4148-A26D-09A456FD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Operators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D4A0-1A48-4FF4-8888-06CA91DB7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3606BEA8-1370-4A9D-AAE4-4D03B890A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89415"/>
              </p:ext>
            </p:extLst>
          </p:nvPr>
        </p:nvGraphicFramePr>
        <p:xfrm>
          <a:off x="1136195" y="1309547"/>
          <a:ext cx="6871610" cy="2761472"/>
        </p:xfrm>
        <a:graphic>
          <a:graphicData uri="http://schemas.openxmlformats.org/drawingml/2006/table">
            <a:tbl>
              <a:tblPr/>
              <a:tblGrid>
                <a:gridCol w="1895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Editing 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Copy text.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2141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yy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Copy line above cursor.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77977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c{range of lines}c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Begin a change in specified range.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877547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u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Undo latest change.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2834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U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Undo all changes on current line.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43262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ZZ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Write file only if changes were made, then quit Vim.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48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48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B67BD-1B4D-4745-98D7-72200546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nano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75376-61B1-45E3-AF75-0F8D550B37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small, user-friendly text editor that evolved from the Pico text editor created for Unix-like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74197E-1069-4561-B272-BCBFCA3EB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49BC91-4365-4EF7-B5EB-5B8E5B16C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Vim is powerful, but not user-friendly.</a:t>
            </a:r>
          </a:p>
          <a:p>
            <a:pPr lvl="1"/>
            <a:r>
              <a:rPr lang="en-US" dirty="0"/>
              <a:t>Multiple modes, bare interface, some unintuitive commands, etc.</a:t>
            </a:r>
          </a:p>
          <a:p>
            <a:r>
              <a:rPr lang="en-US" dirty="0"/>
              <a:t>GNU nano is more visually helpful.</a:t>
            </a:r>
          </a:p>
          <a:p>
            <a:pPr lvl="1"/>
            <a:r>
              <a:rPr lang="en-US" dirty="0"/>
              <a:t>Displays command shortcuts at bottom of screen.</a:t>
            </a:r>
          </a:p>
          <a:p>
            <a:r>
              <a:rPr lang="en-US" dirty="0"/>
              <a:t>GNU nano has fewer commands, and commands share a common prefix.</a:t>
            </a:r>
          </a:p>
          <a:p>
            <a:r>
              <a:rPr lang="en-US" dirty="0"/>
              <a:t>GNU nano doesn't have modes.</a:t>
            </a:r>
          </a:p>
          <a:p>
            <a:r>
              <a:rPr lang="en-US" dirty="0"/>
              <a:t>GNU nano lacks some Vim features and is less powerful.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61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BA56-5811-4874-8CEA-90B2FFEC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nano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56FDE-D891-440C-A2B2-D964191A5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1F02F-AF50-4B86-B66E-1A54F257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0" y="800134"/>
            <a:ext cx="7322680" cy="35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9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46CA-5BFF-4F2B-8BD6-ED005E96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nano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95496-39FA-4D85-AB6D-DE7A2376A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466A2-D8A4-4494-9551-4CFEF8CC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Invokes GNU nano text editor.</a:t>
            </a:r>
          </a:p>
          <a:p>
            <a:r>
              <a:rPr lang="en-US" dirty="0"/>
              <a:t>Without an argument, opens a new file for editing.</a:t>
            </a:r>
          </a:p>
          <a:p>
            <a:pPr lvl="1"/>
            <a:r>
              <a:rPr lang="en-US" dirty="0"/>
              <a:t>You can save and specify name later.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nano {file name}</a:t>
            </a:r>
            <a:r>
              <a:rPr lang="en-US" dirty="0"/>
              <a:t> syntax to open a file.</a:t>
            </a:r>
          </a:p>
          <a:p>
            <a:pPr lvl="1"/>
            <a:r>
              <a:rPr lang="en-US" dirty="0"/>
              <a:t>If no file exists, nano creates one with that name and opens it.</a:t>
            </a:r>
          </a:p>
          <a:p>
            <a:r>
              <a:rPr lang="en-US" dirty="0"/>
              <a:t>Supports opening multiple files simultaneously.</a:t>
            </a:r>
          </a:p>
          <a:p>
            <a:pPr lvl="1"/>
            <a:r>
              <a:rPr lang="en-US" dirty="0"/>
              <a:t>Files opened in different "buffers" you can switch between.</a:t>
            </a:r>
          </a:p>
        </p:txBody>
      </p:sp>
    </p:spTree>
    <p:extLst>
      <p:ext uri="{BB962C8B-B14F-4D97-AF65-F5344CB8AC3E}">
        <p14:creationId xmlns:p14="http://schemas.microsoft.com/office/powerpoint/2010/main" val="42296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40EA81-FEC6-4C45-9991-0BA64CF4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 Shortcuts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A5BDE-F897-44BC-9C47-F3A637492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9" name="Group 23">
            <a:extLst>
              <a:ext uri="{FF2B5EF4-FFF2-40B4-BE49-F238E27FC236}">
                <a16:creationId xmlns:a16="http://schemas.microsoft.com/office/drawing/2014/main" id="{C1B99356-84A0-4CB2-9C7D-9E3DD94A0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295808"/>
              </p:ext>
            </p:extLst>
          </p:nvPr>
        </p:nvGraphicFramePr>
        <p:xfrm>
          <a:off x="2209002" y="821854"/>
          <a:ext cx="4725996" cy="3944960"/>
        </p:xfrm>
        <a:graphic>
          <a:graphicData uri="http://schemas.openxmlformats.org/drawingml/2006/table">
            <a:tbl>
              <a:tblPr/>
              <a:tblGrid>
                <a:gridCol w="1094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1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Shortcut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Ctrl+G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Open nano to help screen.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14559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Ctrl+X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Exit nano or close current buffer.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6262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Ctrl+O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Save currently open file.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9801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Ctrl+J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Justify current paragraph.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1492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Ctrl+R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Insert another file into the current one.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446897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Ctrl+W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Search the file.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90769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Ctrl+K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Cut the currently selected line.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4042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Ctrl+U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Paste the line that was cut.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9359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Ctrl+C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Display the cursor's position.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Open Sans" panose="020B0604020202020204" charset="0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63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43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DCA1-84F7-43F1-B9DB-AFEFB2F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gedit Text Editor (Slide 1 of 2)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FCE0D-3AB3-494F-9C32-651C9A9D35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default GUI text editor used in GNOME desktop environments.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C9FB2-131B-4041-91E4-5F8E59055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BA47C-AF32-4B15-AD39-BF52BB73C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Vim and nano, gedit has a menu-based design.</a:t>
            </a:r>
          </a:p>
          <a:p>
            <a:pPr lvl="1"/>
            <a:r>
              <a:rPr lang="en-US" dirty="0"/>
              <a:t>Easy to work with.</a:t>
            </a:r>
          </a:p>
          <a:p>
            <a:r>
              <a:rPr lang="en-US" dirty="0"/>
              <a:t>Features syntax highlighting, spell checking, customization, etc.</a:t>
            </a:r>
          </a:p>
          <a:p>
            <a:r>
              <a:rPr lang="en-US" dirty="0"/>
              <a:t>Not as powerful as Vim, but still useful if desktop is installed.</a:t>
            </a:r>
          </a:p>
          <a:p>
            <a:r>
              <a:rPr lang="en-US" dirty="0"/>
              <a:t>Can be launched from desktop or through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gedit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Similar syntax to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vim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nano</a:t>
            </a:r>
            <a:r>
              <a:rPr lang="en-US" dirty="0"/>
              <a:t> commands.</a:t>
            </a:r>
          </a:p>
        </p:txBody>
      </p:sp>
    </p:spTree>
    <p:extLst>
      <p:ext uri="{BB962C8B-B14F-4D97-AF65-F5344CB8AC3E}">
        <p14:creationId xmlns:p14="http://schemas.microsoft.com/office/powerpoint/2010/main" val="338347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766E-57EE-4D57-82D5-94F8D58B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Editors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D76570-04E5-45CB-AC91-69A81BF0DB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application that enables you to view, create, or modify the contents of text files.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8B2CF-D667-4C6F-A6A3-271A24B83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84916-2076-4CEB-8863-0B5287784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edit a variety of text-based files.</a:t>
            </a:r>
          </a:p>
          <a:p>
            <a:r>
              <a:rPr lang="en-US" dirty="0"/>
              <a:t>Many types of editors are available in Linux.</a:t>
            </a:r>
          </a:p>
          <a:p>
            <a:pPr lvl="1"/>
            <a:r>
              <a:rPr lang="en-US" dirty="0"/>
              <a:t>Don't always support same formatting options as word processors.</a:t>
            </a:r>
          </a:p>
          <a:p>
            <a:pPr lvl="1"/>
            <a:r>
              <a:rPr lang="en-US" dirty="0"/>
              <a:t>Can work in CLI or GUI.</a:t>
            </a:r>
          </a:p>
          <a:p>
            <a:pPr lvl="1"/>
            <a:r>
              <a:rPr lang="en-US" dirty="0"/>
              <a:t>Have different modes of operation.</a:t>
            </a:r>
          </a:p>
          <a:p>
            <a:r>
              <a:rPr lang="en-US" dirty="0"/>
              <a:t>Many configuration components in Linux are text files.</a:t>
            </a:r>
          </a:p>
          <a:p>
            <a:pPr lvl="1"/>
            <a:r>
              <a:rPr lang="en-US" dirty="0"/>
              <a:t>You'll configure most of these components using text editors.</a:t>
            </a:r>
          </a:p>
          <a:p>
            <a:r>
              <a:rPr lang="en-US" dirty="0"/>
              <a:t>Being comfortable with text editors is essential.</a:t>
            </a:r>
          </a:p>
        </p:txBody>
      </p:sp>
    </p:spTree>
    <p:extLst>
      <p:ext uri="{BB962C8B-B14F-4D97-AF65-F5344CB8AC3E}">
        <p14:creationId xmlns:p14="http://schemas.microsoft.com/office/powerpoint/2010/main" val="1280546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0B286F-F174-459E-8123-296EB2B6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gedit Text Editor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AA4E5-9E9A-4409-84AE-FEE0D8447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C9DA87-2510-4151-89F4-1B0456C7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85" y="1028830"/>
            <a:ext cx="6169830" cy="345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9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C8E286-86E0-4033-8197-33A2B8AFE0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Creating and Editing Text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7B7EE-D444-4BCA-94FA-8B332EF8E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76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66DC6E-57DB-42DB-AEC1-9012C9636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You've been asked to start a list of required software.</a:t>
            </a:r>
          </a:p>
          <a:p>
            <a:r>
              <a:rPr lang="en-US" dirty="0"/>
              <a:t>You'll create a text file and begin entering names.</a:t>
            </a:r>
          </a:p>
          <a:p>
            <a:r>
              <a:rPr lang="en-US" dirty="0"/>
              <a:t>You'll save your work and pick up with it later.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B8CAF8-3069-4071-833E-F2C75E05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Text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C5B98-5167-4551-BF5C-D74714DFA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7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6C10FC-2A96-47D6-A710-D7BC5FC01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colleague has filled out the software list.</a:t>
            </a:r>
          </a:p>
          <a:p>
            <a:r>
              <a:rPr lang="en-US" dirty="0"/>
              <a:t>You want to check it for errors and correct any.</a:t>
            </a:r>
          </a:p>
          <a:p>
            <a:r>
              <a:rPr lang="en-US" dirty="0"/>
              <a:t>You'll edit in both Vim and GNU nano to get a feel for them.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1B8E98-B336-4905-879C-68182AAA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Editing Text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CEC40-F04A-4EC5-B620-F010B9D7B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03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CFA6-7370-4FCA-957C-4F561DDF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locate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F6CD1-9667-4C96-82BA-7EF5A7CC4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44B55C-57EE-4684-82D3-01DEB4672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 quick search for specified string in file names/paths.</a:t>
            </a:r>
          </a:p>
          <a:p>
            <a:r>
              <a:rPr lang="en-US" dirty="0"/>
              <a:t>File names/paths are stored in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mlocate</a:t>
            </a:r>
            <a:r>
              <a:rPr lang="en-US" dirty="0"/>
              <a:t> database.</a:t>
            </a:r>
          </a:p>
          <a:p>
            <a:pPr lvl="1"/>
            <a:r>
              <a:rPr lang="en-US" dirty="0"/>
              <a:t>Must be updated regularly for search to be effective.</a:t>
            </a:r>
          </a:p>
          <a:p>
            <a:r>
              <a:rPr lang="en-US" dirty="0"/>
              <a:t>Results may be restricted based on access permissions.</a:t>
            </a:r>
          </a:p>
        </p:txBody>
      </p:sp>
    </p:spTree>
    <p:extLst>
      <p:ext uri="{BB962C8B-B14F-4D97-AF65-F5344CB8AC3E}">
        <p14:creationId xmlns:p14="http://schemas.microsoft.com/office/powerpoint/2010/main" val="1039810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F242AD-E950-4267-BE2B-2F35A37B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locate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EE3B1-BAF2-4C96-BDCC-F3E3C41FD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2C8A2-5782-4699-868D-6B71EB19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946567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02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3AA4-91B9-4DE2-AF02-774B9346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find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A48D7-4666-4269-8150-5CDC28AD8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E181E6-C0FE-4351-A204-90C36A92F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specific locations for files and directories using search criteria.</a:t>
            </a:r>
          </a:p>
          <a:p>
            <a:r>
              <a:rPr lang="en-US" dirty="0"/>
              <a:t>Recursively searches directory structure.</a:t>
            </a:r>
          </a:p>
          <a:p>
            <a:r>
              <a:rPr lang="en-US" dirty="0"/>
              <a:t>You can perform one or more actions on files found.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-type</a:t>
            </a:r>
            <a:r>
              <a:rPr lang="en-US" dirty="0"/>
              <a:t> to specify object type you're looking for.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-name</a:t>
            </a:r>
            <a:r>
              <a:rPr lang="en-US" dirty="0"/>
              <a:t> to specify name of object you're looking for.</a:t>
            </a:r>
          </a:p>
        </p:txBody>
      </p:sp>
    </p:spTree>
    <p:extLst>
      <p:ext uri="{BB962C8B-B14F-4D97-AF65-F5344CB8AC3E}">
        <p14:creationId xmlns:p14="http://schemas.microsoft.com/office/powerpoint/2010/main" val="2383876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1473-2D30-494B-A091-A3BEA272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find</a:t>
            </a:r>
            <a:r>
              <a:rPr lang="en-US" dirty="0"/>
              <a:t> vs. </a:t>
            </a:r>
            <a:r>
              <a:rPr lang="en-US" dirty="0">
                <a:latin typeface="Cutive Mono" panose="020B0604020202020204" charset="0"/>
              </a:rPr>
              <a:t>locate </a:t>
            </a:r>
            <a:r>
              <a:rPr lang="en-US" dirty="0"/>
              <a:t>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B343F-7630-49A0-BFC7-48BCDFE5E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27885-11A6-4E83-B929-EE0B9CADE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731" y="1295196"/>
            <a:ext cx="6544538" cy="271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22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2FC0-0F81-47DE-8A1A-0799331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which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E6E26-F7DD-4052-AE72-8765FCACF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075E2-4597-4583-ACEB-CB56DA1B7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complete path of specified command.</a:t>
            </a:r>
          </a:p>
          <a:p>
            <a:r>
              <a:rPr lang="en-US" dirty="0"/>
              <a:t>Searches directories assigned to PATH variable.</a:t>
            </a:r>
          </a:p>
          <a:p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which cat</a:t>
            </a:r>
            <a:r>
              <a:rPr lang="en-US" dirty="0"/>
              <a:t> outputs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/bin/cat</a:t>
            </a:r>
          </a:p>
          <a:p>
            <a:r>
              <a:rPr lang="en-US" dirty="0"/>
              <a:t>Useful if you need to locate where a program has been installed.</a:t>
            </a:r>
          </a:p>
          <a:p>
            <a:r>
              <a:rPr lang="en-US" dirty="0"/>
              <a:t>Useful for identifying which version of a command is running.</a:t>
            </a:r>
          </a:p>
          <a:p>
            <a:pPr lvl="1"/>
            <a:r>
              <a:rPr lang="en-US" dirty="0"/>
              <a:t>Command might have different binaries in different locations.</a:t>
            </a:r>
          </a:p>
        </p:txBody>
      </p:sp>
    </p:spTree>
    <p:extLst>
      <p:ext uri="{BB962C8B-B14F-4D97-AF65-F5344CB8AC3E}">
        <p14:creationId xmlns:p14="http://schemas.microsoft.com/office/powerpoint/2010/main" val="1976977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092AC-7388-4342-88D0-6B8C7D0F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which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58D45-78CF-4281-BCD9-032FEFCC3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D172B-A0BA-4803-AA9B-7F1438B7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73" y="1129481"/>
            <a:ext cx="6844055" cy="331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4AAF0C-DDD7-4A02-8EB6-DA1E71F5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Editors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0A22-ED68-4096-880F-E2811897A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BCA90-D90D-425F-8082-B1CA72E26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</a:t>
            </a:r>
          </a:p>
          <a:p>
            <a:r>
              <a:rPr lang="en-US" dirty="0"/>
              <a:t>Vim</a:t>
            </a:r>
          </a:p>
          <a:p>
            <a:r>
              <a:rPr lang="en-US" dirty="0"/>
              <a:t>Emacs</a:t>
            </a:r>
          </a:p>
          <a:p>
            <a:r>
              <a:rPr lang="en-US" dirty="0"/>
              <a:t>gVim</a:t>
            </a:r>
          </a:p>
          <a:p>
            <a:r>
              <a:rPr lang="en-US" dirty="0"/>
              <a:t>gedit</a:t>
            </a:r>
          </a:p>
          <a:p>
            <a:r>
              <a:rPr lang="en-US" dirty="0"/>
              <a:t>GNU nano</a:t>
            </a:r>
          </a:p>
        </p:txBody>
      </p:sp>
    </p:spTree>
    <p:extLst>
      <p:ext uri="{BB962C8B-B14F-4D97-AF65-F5344CB8AC3E}">
        <p14:creationId xmlns:p14="http://schemas.microsoft.com/office/powerpoint/2010/main" val="79127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8F7D-42B8-4D8E-9E11-3E5AE337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whereis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61A8E-868D-4644-830F-8E9D0CEE4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860D1-DE0C-4710-933E-A00DC5ED1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Displays various details associated with a command.</a:t>
            </a:r>
          </a:p>
          <a:p>
            <a:r>
              <a:rPr lang="en-US" sz="1600" dirty="0"/>
              <a:t>Example: </a:t>
            </a:r>
            <a:r>
              <a:rPr lang="en-US" sz="1600" dirty="0">
                <a:latin typeface="Cutive Mono" panose="020B0604020202020204" charset="0"/>
                <a:cs typeface="Courier New" panose="02070309020205020404" pitchFamily="49" charset="0"/>
              </a:rPr>
              <a:t>whereis ls</a:t>
            </a:r>
          </a:p>
          <a:p>
            <a:pPr lvl="1"/>
            <a:r>
              <a:rPr lang="en-US" sz="1400" dirty="0"/>
              <a:t>Output: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ls: /bin/ls /usr/share/man/man1/ls.1.gz /usr/share/man/man1p/ls.1p.gz</a:t>
            </a:r>
          </a:p>
          <a:p>
            <a:pPr lvl="1"/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/bin/ls</a:t>
            </a:r>
            <a:r>
              <a:rPr lang="en-US" sz="1400" dirty="0"/>
              <a:t> indicates location of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ls</a:t>
            </a:r>
            <a:r>
              <a:rPr lang="en-US" sz="1400" dirty="0"/>
              <a:t> command.</a:t>
            </a:r>
          </a:p>
          <a:p>
            <a:pPr lvl="1"/>
            <a:r>
              <a:rPr lang="en-US" sz="1400" dirty="0"/>
              <a:t>The rest indicates location of </a:t>
            </a:r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ls</a:t>
            </a:r>
            <a:r>
              <a:rPr lang="en-US" sz="1400" dirty="0"/>
              <a:t> man pages.</a:t>
            </a:r>
          </a:p>
        </p:txBody>
      </p:sp>
    </p:spTree>
    <p:extLst>
      <p:ext uri="{BB962C8B-B14F-4D97-AF65-F5344CB8AC3E}">
        <p14:creationId xmlns:p14="http://schemas.microsoft.com/office/powerpoint/2010/main" val="3136988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C2E497-C0BA-4430-9311-2823D52B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whereis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7CC32-9B8A-4F04-89C1-11A9A9679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6423E-B738-4565-B011-41430BF7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93" y="981618"/>
            <a:ext cx="7486814" cy="36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0D449-04F5-4BF6-A912-9E651D284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Searching for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AC03C-2E7A-4027-9EC1-D0913D0FC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72D9B-3F26-40D8-AAE9-74C583970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ensure logs are functioning as expected.</a:t>
            </a:r>
          </a:p>
          <a:p>
            <a:pPr lvl="1"/>
            <a:r>
              <a:rPr lang="en-US" dirty="0"/>
              <a:t>Crucial to diagnosing problems.</a:t>
            </a:r>
          </a:p>
          <a:p>
            <a:r>
              <a:rPr lang="en-US" dirty="0"/>
              <a:t>You'll start by searching for where logs are stored.</a:t>
            </a:r>
          </a:p>
          <a:p>
            <a:r>
              <a:rPr lang="en-US" dirty="0"/>
              <a:t>Then you'll search for logs meeting requirements:</a:t>
            </a:r>
          </a:p>
          <a:p>
            <a:pPr lvl="1"/>
            <a:r>
              <a:rPr lang="en-US" dirty="0"/>
              <a:t>Above a certain size.</a:t>
            </a:r>
          </a:p>
          <a:p>
            <a:pPr lvl="1"/>
            <a:r>
              <a:rPr lang="en-US" dirty="0"/>
              <a:t>Updated recently.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E7AB3F-6250-4E31-861F-86C8F719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Searching for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A3B92-69C4-4027-8050-4955160C3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98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A6DD-305F-446B-9EE2-948F3E24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cat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33126-A52E-49BF-9E34-1A702A3F6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20414-EEBC-4206-B98F-1DDD8D1B5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Displays, combines, and creates text files.</a:t>
            </a:r>
          </a:p>
          <a:p>
            <a:r>
              <a:rPr lang="en-US" dirty="0"/>
              <a:t>Usually used to display contents of small text files.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41342383-7D6E-4043-AC77-5DD875E7D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3962"/>
              </p:ext>
            </p:extLst>
          </p:nvPr>
        </p:nvGraphicFramePr>
        <p:xfrm>
          <a:off x="1826258" y="1786465"/>
          <a:ext cx="5491484" cy="2761472"/>
        </p:xfrm>
        <a:graphic>
          <a:graphicData uri="http://schemas.openxmlformats.org/drawingml/2006/table">
            <a:tbl>
              <a:tblPr/>
              <a:tblGrid>
                <a:gridCol w="978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3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Precede output with respective line number.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2141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Number lines, excluding blank lines.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77977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Suppress output of repeated empty lines.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2834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Display non-printing characters as visible characters.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43262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Print $ at the end of each line.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48582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Print tabs as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^I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 and form feeds as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^L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85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66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2A0F-3589-47E4-B117-CCEF8D39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head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tail</a:t>
            </a:r>
            <a:r>
              <a:rPr lang="en-US" dirty="0"/>
              <a:t> Commands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23DEA-175A-4326-B698-B85AA608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4BE1C-6747-420A-956D-2C7C60776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head</a:t>
            </a:r>
            <a:r>
              <a:rPr lang="en-US" dirty="0"/>
              <a:t> displays first 10 lines of a file.</a:t>
            </a:r>
          </a:p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tail</a:t>
            </a:r>
            <a:r>
              <a:rPr lang="en-US" dirty="0"/>
              <a:t> displays last 10 lines of a file.</a:t>
            </a:r>
          </a:p>
          <a:p>
            <a:r>
              <a:rPr lang="en-US" dirty="0"/>
              <a:t>Useful when you only need to see beginning or end of a file.</a:t>
            </a:r>
          </a:p>
          <a:p>
            <a:pPr lvl="1"/>
            <a:r>
              <a:rPr lang="en-US" dirty="0"/>
              <a:t>Example: Check only 10 most recent log entries using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tail</a:t>
            </a:r>
          </a:p>
        </p:txBody>
      </p:sp>
    </p:spTree>
    <p:extLst>
      <p:ext uri="{BB962C8B-B14F-4D97-AF65-F5344CB8AC3E}">
        <p14:creationId xmlns:p14="http://schemas.microsoft.com/office/powerpoint/2010/main" val="1265584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4F11-E81F-46B0-8430-BE2B873B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head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tail</a:t>
            </a:r>
            <a:r>
              <a:rPr lang="en-US" dirty="0"/>
              <a:t> Commands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E3493-5AA5-4F51-A670-81240A704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19042-EF0E-4663-8E31-12297478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1" y="789210"/>
            <a:ext cx="6457059" cy="35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14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54CA-00D8-4A7D-9940-C687AF0D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less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more</a:t>
            </a:r>
            <a:r>
              <a:rPr lang="en-US" dirty="0"/>
              <a:t> Commands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890D1-5ABB-4F19-B332-C1E8A7EE0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16505-56C1-4E09-8BB5-A7376F9FE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are used to page through lengthy text files.</a:t>
            </a:r>
          </a:p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less</a:t>
            </a:r>
            <a:r>
              <a:rPr lang="en-US" dirty="0"/>
              <a:t> has additional features; newer versions of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more</a:t>
            </a:r>
            <a:r>
              <a:rPr lang="en-US" dirty="0"/>
              <a:t> added some as well.</a:t>
            </a:r>
          </a:p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less</a:t>
            </a:r>
            <a:r>
              <a:rPr lang="en-US" dirty="0"/>
              <a:t> is preferred.</a:t>
            </a:r>
          </a:p>
        </p:txBody>
      </p:sp>
    </p:spTree>
    <p:extLst>
      <p:ext uri="{BB962C8B-B14F-4D97-AF65-F5344CB8AC3E}">
        <p14:creationId xmlns:p14="http://schemas.microsoft.com/office/powerpoint/2010/main" val="208051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1419D6-8162-41B9-9D55-2C6C6355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less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more</a:t>
            </a:r>
            <a:r>
              <a:rPr lang="en-US" dirty="0"/>
              <a:t> Commands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6147C-81A5-4B73-997F-FE76DA19E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30C78-6D6C-4D61-9217-E02CA164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15" y="773168"/>
            <a:ext cx="6515170" cy="35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8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B973-D36A-4008-8F22-339B9BEE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cp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A6181-B63F-4908-81D3-A35E2633E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E2370-4B6A-4447-947E-8E51B40E8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you to copy and then paste files or directories.</a:t>
            </a:r>
          </a:p>
          <a:p>
            <a:r>
              <a:rPr lang="en-US" dirty="0"/>
              <a:t>Initial object is left where it is.</a:t>
            </a:r>
          </a:p>
          <a:p>
            <a:r>
              <a:rPr lang="en-US" dirty="0"/>
              <a:t>Duplicate object is created in location you specify.</a:t>
            </a:r>
          </a:p>
          <a:p>
            <a:r>
              <a:rPr lang="en-US" dirty="0"/>
              <a:t>Must use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-R</a:t>
            </a:r>
            <a:r>
              <a:rPr lang="en-US" dirty="0"/>
              <a:t> option to copy directories recursively.</a:t>
            </a:r>
          </a:p>
        </p:txBody>
      </p:sp>
    </p:spTree>
    <p:extLst>
      <p:ext uri="{BB962C8B-B14F-4D97-AF65-F5344CB8AC3E}">
        <p14:creationId xmlns:p14="http://schemas.microsoft.com/office/powerpoint/2010/main" val="398851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6ECC-D17B-4F2A-91F6-FD1692AD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C63285-86D3-49D1-A260-47CF12086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extended version of the vi editor.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92CB2D-627A-46B5-B331-95DB6C9B6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91AA50-B4B9-4E09-B99B-242EF1C97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text-based interface for advanced text editing.</a:t>
            </a:r>
          </a:p>
          <a:p>
            <a:r>
              <a:rPr lang="en-US" dirty="0"/>
              <a:t>Favored by many sysadmins and developers.</a:t>
            </a:r>
          </a:p>
          <a:p>
            <a:r>
              <a:rPr lang="en-US" dirty="0"/>
              <a:t>Efficient and highly customizable.</a:t>
            </a:r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Text completion.</a:t>
            </a:r>
          </a:p>
          <a:p>
            <a:pPr lvl="1"/>
            <a:r>
              <a:rPr lang="en-US" dirty="0"/>
              <a:t>Syntax highlighting.</a:t>
            </a:r>
          </a:p>
          <a:p>
            <a:pPr lvl="1"/>
            <a:r>
              <a:rPr lang="en-US" dirty="0"/>
              <a:t>Spell checking.</a:t>
            </a:r>
          </a:p>
          <a:p>
            <a:pPr lvl="1"/>
            <a:r>
              <a:rPr lang="en-US" dirty="0"/>
              <a:t>Many more features.</a:t>
            </a:r>
          </a:p>
        </p:txBody>
      </p:sp>
    </p:spTree>
    <p:extLst>
      <p:ext uri="{BB962C8B-B14F-4D97-AF65-F5344CB8AC3E}">
        <p14:creationId xmlns:p14="http://schemas.microsoft.com/office/powerpoint/2010/main" val="2731994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AFF6-2FF2-4BFC-A18F-33D96752F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mv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5C493-4CB0-4B90-833F-C97E06E1A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39E8D-F6ED-4523-9D28-03335768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Moves files/directories.</a:t>
            </a:r>
          </a:p>
          <a:p>
            <a:pPr lvl="1"/>
            <a:r>
              <a:rPr lang="en-US" dirty="0"/>
              <a:t>Similar to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cp</a:t>
            </a:r>
            <a:r>
              <a:rPr lang="en-US" dirty="0"/>
              <a:t>, but doesn’t leave initial object intact.</a:t>
            </a:r>
          </a:p>
          <a:p>
            <a:pPr lvl="1"/>
            <a:r>
              <a:rPr lang="en-US" dirty="0"/>
              <a:t>More like a cut and paste operation.</a:t>
            </a:r>
          </a:p>
          <a:p>
            <a:r>
              <a:rPr lang="en-US" dirty="0"/>
              <a:t>Also used to rename files/directories.</a:t>
            </a:r>
          </a:p>
          <a:p>
            <a:pPr lvl="1"/>
            <a:r>
              <a:rPr lang="en-US" dirty="0"/>
              <a:t>No dedicated rename command in Bash.</a:t>
            </a:r>
          </a:p>
          <a:p>
            <a:pPr lvl="1"/>
            <a:r>
              <a:rPr lang="en-US" dirty="0"/>
              <a:t>"Moving" object to new name destination essentially renames it.</a:t>
            </a:r>
          </a:p>
        </p:txBody>
      </p:sp>
    </p:spTree>
    <p:extLst>
      <p:ext uri="{BB962C8B-B14F-4D97-AF65-F5344CB8AC3E}">
        <p14:creationId xmlns:p14="http://schemas.microsoft.com/office/powerpoint/2010/main" val="2447012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2C64-F562-4E95-8894-58101854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touch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57777-C93E-4018-8A6F-40CA6949E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3A2E9-2E90-4B93-AB71-B41C18A2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time of access/modification time of file.</a:t>
            </a:r>
          </a:p>
          <a:p>
            <a:pPr lvl="1"/>
            <a:r>
              <a:rPr lang="en-US" dirty="0"/>
              <a:t>Changes to current time or with time provided in argument.</a:t>
            </a:r>
          </a:p>
          <a:p>
            <a:r>
              <a:rPr lang="en-US" dirty="0"/>
              <a:t>Also used to create blank files.</a:t>
            </a:r>
          </a:p>
          <a:p>
            <a:pPr lvl="1"/>
            <a:r>
              <a:rPr lang="en-US" dirty="0"/>
              <a:t>File name is supplied in argument.</a:t>
            </a:r>
          </a:p>
          <a:p>
            <a:pPr lvl="1"/>
            <a:r>
              <a:rPr lang="en-US" dirty="0"/>
              <a:t>Useful for testing purposes.</a:t>
            </a:r>
          </a:p>
        </p:txBody>
      </p:sp>
    </p:spTree>
    <p:extLst>
      <p:ext uri="{BB962C8B-B14F-4D97-AF65-F5344CB8AC3E}">
        <p14:creationId xmlns:p14="http://schemas.microsoft.com/office/powerpoint/2010/main" val="2662671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4ABB-3649-4B84-8441-3BCD0BE5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rm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3B99B4-4953-4EF8-B760-0994539D9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CE21A-5B54-4A8D-9D71-6E73B18D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Removes files/directories.</a:t>
            </a:r>
          </a:p>
          <a:p>
            <a:r>
              <a:rPr lang="en-US" dirty="0"/>
              <a:t>Must use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-R</a:t>
            </a:r>
            <a:r>
              <a:rPr lang="en-US" dirty="0"/>
              <a:t> option to recursively remove: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Subdirectories</a:t>
            </a:r>
          </a:p>
          <a:p>
            <a:pPr lvl="1"/>
            <a:r>
              <a:rPr lang="en-US" dirty="0"/>
              <a:t>Parent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142272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58C16-EFF0-4A23-A908-B273F1D4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ls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A4670-6DF0-42C7-BC98-7872BAB49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2B0BB-F574-4ED1-9BEA-89280B86C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contents of directories, permissions of files/directories, and more.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048BEBAF-C32B-436B-A0D6-7D78F3449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05037"/>
              </p:ext>
            </p:extLst>
          </p:nvPr>
        </p:nvGraphicFramePr>
        <p:xfrm>
          <a:off x="1826258" y="1626044"/>
          <a:ext cx="5491484" cy="2824176"/>
        </p:xfrm>
        <a:graphic>
          <a:graphicData uri="http://schemas.openxmlformats.org/drawingml/2006/table">
            <a:tbl>
              <a:tblPr/>
              <a:tblGrid>
                <a:gridCol w="978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3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Option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Display long list including permissions, owner, group, size, etc.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2141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Display nature of file (executable, directory, etc.).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77977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Display all files, including "hidden"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2834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Recursively display all subdirectories.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43262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Display info about symbolic links.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48582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Display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all files including symbolic links.</a:t>
                      </a:r>
                      <a:endParaRPr kumimoji="0" 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utive Mono" panose="020B0604020202020204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85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452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2179-8BD1-4BB1-A476-D4C9B5E3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mkdir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rmdir</a:t>
            </a:r>
            <a:r>
              <a:rPr lang="en-US" dirty="0"/>
              <a:t>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E4027-8D70-425B-8095-BDB959AF0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9821-5100-4489-9CAF-7C20A8A4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mkdir</a:t>
            </a:r>
            <a:r>
              <a:rPr lang="en-US" dirty="0"/>
              <a:t> creates directories.</a:t>
            </a:r>
          </a:p>
          <a:p>
            <a:pPr lvl="1"/>
            <a:r>
              <a:rPr lang="en-US" dirty="0"/>
              <a:t>You supply name of directory as argument.</a:t>
            </a:r>
          </a:p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rmdir</a:t>
            </a:r>
            <a:r>
              <a:rPr lang="en-US" dirty="0"/>
              <a:t> removes blank directories only.</a:t>
            </a:r>
          </a:p>
          <a:p>
            <a:pPr lvl="1"/>
            <a:r>
              <a:rPr lang="en-US" dirty="0"/>
              <a:t>Must use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rm -R</a:t>
            </a:r>
            <a:r>
              <a:rPr lang="en-US" dirty="0"/>
              <a:t> to delete directories with contents.</a:t>
            </a:r>
          </a:p>
        </p:txBody>
      </p:sp>
    </p:spTree>
    <p:extLst>
      <p:ext uri="{BB962C8B-B14F-4D97-AF65-F5344CB8AC3E}">
        <p14:creationId xmlns:p14="http://schemas.microsoft.com/office/powerpoint/2010/main" val="363396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D66F8-EFDB-4DA6-9879-884B7194A1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Performing Operations on Files and Directories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2738A-98B9-47BC-9BBC-6F2728F56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81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73EE2-0C73-490F-9F68-837960483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One of your duties is to review logs.</a:t>
            </a:r>
          </a:p>
          <a:p>
            <a:r>
              <a:rPr lang="en-US" sz="1600" dirty="0"/>
              <a:t>Before diving into analysis, you'll need to select the best reader to use.</a:t>
            </a:r>
          </a:p>
          <a:p>
            <a:r>
              <a:rPr lang="en-US" sz="1600" dirty="0"/>
              <a:t>You'll use commands like </a:t>
            </a:r>
            <a:r>
              <a:rPr lang="en-US" sz="1600" dirty="0">
                <a:latin typeface="Cutive Mono" panose="020B0604020202020204" charset="0"/>
              </a:rPr>
              <a:t>cat</a:t>
            </a:r>
            <a:r>
              <a:rPr lang="en-US" sz="1600" dirty="0"/>
              <a:t> and </a:t>
            </a:r>
            <a:r>
              <a:rPr lang="en-US" sz="1600" dirty="0">
                <a:latin typeface="Cutive Mono" panose="020B0604020202020204" charset="0"/>
              </a:rPr>
              <a:t>less</a:t>
            </a:r>
            <a:r>
              <a:rPr lang="en-US" sz="1600" dirty="0"/>
              <a:t> to see which is most applicable and when.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6ABB3E-B5B1-4267-92DE-00C40CEA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Reading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B17BB5-1E5E-4216-AEB7-E77DF8B8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32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E8808-DCA4-4A53-8B9E-9389C558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move policy documents from HR workstation to a server.</a:t>
            </a:r>
          </a:p>
          <a:p>
            <a:pPr lvl="1"/>
            <a:r>
              <a:rPr lang="en-US" dirty="0"/>
              <a:t>More centrally located.</a:t>
            </a:r>
          </a:p>
          <a:p>
            <a:r>
              <a:rPr lang="en-US" dirty="0"/>
              <a:t>HR lead didn't do a good job organizing files.</a:t>
            </a:r>
          </a:p>
          <a:p>
            <a:pPr lvl="1"/>
            <a:r>
              <a:rPr lang="en-US" dirty="0"/>
              <a:t>Old policies mixed in with current ones.</a:t>
            </a:r>
          </a:p>
          <a:p>
            <a:pPr lvl="1"/>
            <a:r>
              <a:rPr lang="en-US" dirty="0"/>
              <a:t>Inconsistent naming.</a:t>
            </a:r>
          </a:p>
          <a:p>
            <a:pPr lvl="1"/>
            <a:r>
              <a:rPr lang="en-US" dirty="0"/>
              <a:t>All in </a:t>
            </a:r>
            <a:r>
              <a:rPr lang="en-US" dirty="0">
                <a:latin typeface="Cutive Mono" panose="020B0604020202020204" charset="0"/>
              </a:rPr>
              <a:t>aups</a:t>
            </a:r>
            <a:r>
              <a:rPr lang="en-US" dirty="0"/>
              <a:t> folder.</a:t>
            </a:r>
          </a:p>
          <a:p>
            <a:r>
              <a:rPr lang="en-US" dirty="0"/>
              <a:t>You'll copy files to your home directory temporarily.</a:t>
            </a:r>
          </a:p>
          <a:p>
            <a:r>
              <a:rPr lang="en-US" dirty="0"/>
              <a:t>You'll keep active policies and delete old ones.</a:t>
            </a:r>
          </a:p>
          <a:p>
            <a:r>
              <a:rPr lang="en-US" dirty="0"/>
              <a:t>You'll rename </a:t>
            </a:r>
            <a:r>
              <a:rPr lang="en-US" dirty="0">
                <a:latin typeface="Cutive Mono" panose="020B0604020202020204" charset="0"/>
              </a:rPr>
              <a:t>aups</a:t>
            </a:r>
            <a:r>
              <a:rPr lang="en-US" dirty="0"/>
              <a:t> to </a:t>
            </a:r>
            <a:r>
              <a:rPr lang="en-US" dirty="0">
                <a:latin typeface="Cutive Mono" panose="020B0604020202020204" charset="0"/>
              </a:rPr>
              <a:t>policies</a:t>
            </a:r>
            <a:r>
              <a:rPr lang="en-US" dirty="0"/>
              <a:t> to be more general.</a:t>
            </a:r>
          </a:p>
          <a:p>
            <a:r>
              <a:rPr lang="en-US" dirty="0"/>
              <a:t>You'll add some placeholders for future policy files.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60A8DE-24D8-4313-B778-182B0B7B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Manipulating Files and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9B1D8-37E5-4740-92B6-C2022EFA2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6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E4DD-1B41-4CC5-9751-49EB068D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echo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AA888-8EFF-452E-96D2-E92580096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84F95-7B38-44DB-B14E-A08FB8706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display line of text at the terminal.</a:t>
            </a:r>
          </a:p>
          <a:p>
            <a:r>
              <a:rPr lang="en-US" dirty="0"/>
              <a:t>Can also be used to write text to a file.</a:t>
            </a:r>
          </a:p>
          <a:p>
            <a:pPr lvl="1"/>
            <a:r>
              <a:rPr lang="en-US" dirty="0"/>
              <a:t>Uses redirection.</a:t>
            </a:r>
          </a:p>
        </p:txBody>
      </p:sp>
    </p:spTree>
    <p:extLst>
      <p:ext uri="{BB962C8B-B14F-4D97-AF65-F5344CB8AC3E}">
        <p14:creationId xmlns:p14="http://schemas.microsoft.com/office/powerpoint/2010/main" val="1839075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6DD36-97CC-4672-B999-4A810E7D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echo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143AF-A375-4209-8AA7-6DCAC023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F369D-E02F-4D5C-95D6-2E96D28B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91" y="1041250"/>
            <a:ext cx="6860619" cy="33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4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4BE9-9D1B-4863-9AD7-B172CEA0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FB04E-BC3C-4CD4-B34D-1FDE468A1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556AA1-8BE8-4B48-BB77-B2EA1172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0" y="880344"/>
            <a:ext cx="7322680" cy="35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55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E90F-8454-43A7-A844-F92A7134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tr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2FCB1-89B8-4C68-B6C6-E87D4A917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E86DA-0145-4A05-80F6-589AB44F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translate string of characters.</a:t>
            </a:r>
          </a:p>
          <a:p>
            <a:r>
              <a:rPr lang="en-US" dirty="0"/>
              <a:t>Usually used to change cases of letters.</a:t>
            </a:r>
          </a:p>
          <a:p>
            <a:r>
              <a:rPr lang="en-US" dirty="0"/>
              <a:t>Acts only on stream; can't change file contents directly.</a:t>
            </a:r>
          </a:p>
          <a:p>
            <a:pPr lvl="1"/>
            <a:r>
              <a:rPr lang="en-US" dirty="0"/>
              <a:t>Requires redirection.</a:t>
            </a:r>
          </a:p>
        </p:txBody>
      </p:sp>
    </p:spTree>
    <p:extLst>
      <p:ext uri="{BB962C8B-B14F-4D97-AF65-F5344CB8AC3E}">
        <p14:creationId xmlns:p14="http://schemas.microsoft.com/office/powerpoint/2010/main" val="1243479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6065-6B3C-43CB-AC9F-DBC34A98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wc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BA020-A87A-4518-A126-C85BCDE34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914DB-15FB-40A5-8DCA-82098FE69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count number of lines, words, and characters in a file.</a:t>
            </a:r>
          </a:p>
          <a:p>
            <a:r>
              <a:rPr lang="en-US" dirty="0"/>
              <a:t>With multiple files,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wc</a:t>
            </a:r>
            <a:r>
              <a:rPr lang="en-US" dirty="0"/>
              <a:t> displays counts for each file and total for all files.</a:t>
            </a:r>
          </a:p>
        </p:txBody>
      </p:sp>
    </p:spTree>
    <p:extLst>
      <p:ext uri="{BB962C8B-B14F-4D97-AF65-F5344CB8AC3E}">
        <p14:creationId xmlns:p14="http://schemas.microsoft.com/office/powerpoint/2010/main" val="2337869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AB6716-15D1-47D3-81E7-7D65E089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wc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1619F-4420-44AA-8333-ABA2EBAFB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EF39B-D9D2-4CD1-AE02-46DEA14B7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34" y="793220"/>
            <a:ext cx="6442532" cy="35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3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3677-D482-4DDF-842B-80A71484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sort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90B42F-6C43-4A68-9238-0C55BA7FD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9232-C958-49A9-B1B8-9DAC97A6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Arranges the lines in a file.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AA55DDF1-193E-4950-B955-8A2B23C29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742331"/>
              </p:ext>
            </p:extLst>
          </p:nvPr>
        </p:nvGraphicFramePr>
        <p:xfrm>
          <a:off x="1503822" y="1858654"/>
          <a:ext cx="6136357" cy="1972480"/>
        </p:xfrm>
        <a:graphic>
          <a:graphicData uri="http://schemas.openxmlformats.org/drawingml/2006/table">
            <a:tbl>
              <a:tblPr/>
              <a:tblGrid>
                <a:gridCol w="1848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-k{column numbers}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Specify field values.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2141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Compare and sort lines based on string numerical value.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77977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Sort fields in descending order.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2834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-t{delimiter}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Separate one field from another.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4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686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3DF9D-5CF9-4292-BE5B-41A99658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sort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1228D-E576-4C6F-9828-757EA3C99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0A98E-B2E8-4BF5-B0ED-806EC004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01" y="1057292"/>
            <a:ext cx="6777799" cy="328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1FCD-36E1-4524-A6C3-33FE2A56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000" dirty="0">
                <a:latin typeface="Cutive Mono" panose="020B0604020202020204" charset="0"/>
                <a:cs typeface="Courier New" panose="02070309020205020404" pitchFamily="49" charset="0"/>
              </a:rPr>
              <a:t>cut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95E40D-C9DE-4916-BFDB-9421F9F8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D324D-F1F2-4E14-8A41-564C8D7D7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Extracts specified lines of text from a file.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14758AA1-6F52-496E-9BB7-D905C039A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42074"/>
              </p:ext>
            </p:extLst>
          </p:nvPr>
        </p:nvGraphicFramePr>
        <p:xfrm>
          <a:off x="1158008" y="2011055"/>
          <a:ext cx="6827984" cy="1972480"/>
        </p:xfrm>
        <a:graphic>
          <a:graphicData uri="http://schemas.openxmlformats.org/drawingml/2006/table">
            <a:tbl>
              <a:tblPr/>
              <a:tblGrid>
                <a:gridCol w="188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Specify the number of the character to cut from each line.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2141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-d{delimiter}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Separate one field from another.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77977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-f{field numbers}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Specify field numbers to cut on as separated by delimiter.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2834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Suppress line if delimiter is not found.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4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566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FB35BA-F14B-411D-9735-9CEEC09C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2000" dirty="0">
                <a:latin typeface="Cutive Mono" panose="020B0604020202020204" charset="0"/>
                <a:cs typeface="Courier New" panose="02070309020205020404" pitchFamily="49" charset="0"/>
              </a:rPr>
              <a:t>cut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22F-0961-4248-BEE1-9A8EB557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F6769-5AAD-44B8-B63D-E40B337E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08660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00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D656-6DC4-4851-BA81-F3ECEE20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paste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1405E-8D10-4588-A02F-0D7439524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D1C2B-2B75-478E-87DA-19D22DC7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Used to merge lines from text files horizontally.</a:t>
            </a:r>
          </a:p>
          <a:p>
            <a:r>
              <a:rPr lang="en-US" sz="1600" dirty="0"/>
              <a:t>Each line of first file is a row in first column.</a:t>
            </a:r>
          </a:p>
          <a:p>
            <a:r>
              <a:rPr lang="en-US" sz="1600" dirty="0"/>
              <a:t>Each line of second file is a row in second column.</a:t>
            </a:r>
          </a:p>
          <a:p>
            <a:r>
              <a:rPr lang="en-US" sz="1600" dirty="0"/>
              <a:t>Default delimiter is a tab space; use </a:t>
            </a:r>
            <a:r>
              <a:rPr lang="en-US" sz="1600" dirty="0">
                <a:latin typeface="Cutive Mono" panose="020B0604020202020204" charset="0"/>
              </a:rPr>
              <a:t>-d</a:t>
            </a:r>
            <a:r>
              <a:rPr lang="en-US" sz="1600" dirty="0"/>
              <a:t> option to specify another.</a:t>
            </a:r>
          </a:p>
          <a:p>
            <a:r>
              <a:rPr lang="en-US" sz="1600" dirty="0">
                <a:latin typeface="Cutive Mono" panose="020B0604020202020204" charset="0"/>
              </a:rPr>
              <a:t>cities</a:t>
            </a:r>
            <a:r>
              <a:rPr lang="en-US" sz="1600" dirty="0"/>
              <a:t> file: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New York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Tokyo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London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Lima</a:t>
            </a:r>
          </a:p>
          <a:p>
            <a:r>
              <a:rPr lang="en-US" sz="1600" dirty="0">
                <a:latin typeface="Cutive Mono" panose="020B0604020202020204" charset="0"/>
              </a:rPr>
              <a:t>countries</a:t>
            </a:r>
            <a:r>
              <a:rPr lang="en-US" sz="1600" dirty="0"/>
              <a:t> file: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United States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Japan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England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Peru</a:t>
            </a:r>
          </a:p>
        </p:txBody>
      </p:sp>
    </p:spTree>
    <p:extLst>
      <p:ext uri="{BB962C8B-B14F-4D97-AF65-F5344CB8AC3E}">
        <p14:creationId xmlns:p14="http://schemas.microsoft.com/office/powerpoint/2010/main" val="1569459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8FF4-47AF-43AD-99E3-86ECECCA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paste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1E239-7333-445C-A344-8617D8C7B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F1CC3-19D4-4A99-8142-3CD9004DB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</a:t>
            </a:r>
            <a:r>
              <a:rPr lang="en-US" dirty="0">
                <a:latin typeface="Cutive Mono" panose="020B0604020202020204" charset="0"/>
              </a:rPr>
              <a:t>paste -d , cities countries</a:t>
            </a:r>
            <a:endParaRPr lang="en-US" dirty="0"/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New York,United States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Tokyo,Japan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London,England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Lima,Peru</a:t>
            </a:r>
          </a:p>
        </p:txBody>
      </p:sp>
    </p:spTree>
    <p:extLst>
      <p:ext uri="{BB962C8B-B14F-4D97-AF65-F5344CB8AC3E}">
        <p14:creationId xmlns:p14="http://schemas.microsoft.com/office/powerpoint/2010/main" val="1561905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9DA7-8D5D-46E4-BE8D-8C06E977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diff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BD8FF-EB31-4642-A83D-5FE59350A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8AE5E-2F09-4839-BF70-CA136357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Compares text files.</a:t>
            </a:r>
          </a:p>
          <a:p>
            <a:r>
              <a:rPr lang="en-US" sz="1600" dirty="0"/>
              <a:t>Displays two files and differences between them</a:t>
            </a:r>
          </a:p>
          <a:p>
            <a:r>
              <a:rPr lang="en-US" sz="1600" dirty="0"/>
              <a:t>Uses symbols to suggest how to change one file to make it identical to the other.</a:t>
            </a:r>
          </a:p>
          <a:p>
            <a:r>
              <a:rPr lang="en-US" sz="1600" dirty="0"/>
              <a:t>Each symbol has a special meaning.</a:t>
            </a:r>
          </a:p>
          <a:p>
            <a:pPr lvl="1"/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&lt; {line}</a:t>
            </a:r>
            <a:r>
              <a:rPr lang="en-US" sz="1400" dirty="0"/>
              <a:t> means line should be removed from first file.</a:t>
            </a:r>
          </a:p>
          <a:p>
            <a:pPr lvl="1"/>
            <a:r>
              <a:rPr lang="en-US" sz="1400" dirty="0">
                <a:latin typeface="Cutive Mono" panose="020B0604020202020204" charset="0"/>
                <a:cs typeface="Courier New" panose="02070309020205020404" pitchFamily="49" charset="0"/>
              </a:rPr>
              <a:t>&gt; {line}</a:t>
            </a:r>
            <a:r>
              <a:rPr lang="en-US" sz="1400" dirty="0"/>
              <a:t> means line should be added from second file.</a:t>
            </a:r>
          </a:p>
          <a:p>
            <a:pPr lvl="1"/>
            <a:r>
              <a:rPr lang="en-US" sz="1400" dirty="0"/>
              <a:t>Also denotes line numbers for each file affected by deletion, addition, and changes.</a:t>
            </a:r>
          </a:p>
        </p:txBody>
      </p:sp>
    </p:spTree>
    <p:extLst>
      <p:ext uri="{BB962C8B-B14F-4D97-AF65-F5344CB8AC3E}">
        <p14:creationId xmlns:p14="http://schemas.microsoft.com/office/powerpoint/2010/main" val="79655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BE1D-2E2A-42F6-BE3B-977AF250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vim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50514-6D77-414F-AB43-BF3133488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059FA-8766-433A-8E62-7E12413BF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Invokes Vim text editor.</a:t>
            </a:r>
          </a:p>
          <a:p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vi</a:t>
            </a:r>
            <a:r>
              <a:rPr lang="en-US" dirty="0"/>
              <a:t> redirects to Vim.</a:t>
            </a:r>
          </a:p>
          <a:p>
            <a:r>
              <a:rPr lang="en-US" dirty="0"/>
              <a:t>Without an argument, command opens welcome screen.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vim {file name}</a:t>
            </a:r>
            <a:r>
              <a:rPr lang="en-US" dirty="0"/>
              <a:t> syntax to open a file.</a:t>
            </a:r>
          </a:p>
          <a:p>
            <a:pPr lvl="1"/>
            <a:r>
              <a:rPr lang="en-US" dirty="0"/>
              <a:t>If no file exists, Vim creates one with that name and opens it.</a:t>
            </a:r>
          </a:p>
          <a:p>
            <a:r>
              <a:rPr lang="en-US" dirty="0"/>
              <a:t>Supports multiple files opened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355413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E1CE-0F36-479A-B324-53246C01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diff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9D0A8-1568-4B71-AE58-EA9DA7C82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E2D8D-AC14-4907-9B21-33A43E59C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80" y="708660"/>
            <a:ext cx="6398041" cy="41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45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4003-C5B4-493F-9367-95BA8351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grep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64BF44-3D22-411E-9131-BF515B073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819CB-E547-48E3-AA8A-4E61F8571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search tool.</a:t>
            </a:r>
          </a:p>
          <a:p>
            <a:r>
              <a:rPr lang="en-US" dirty="0"/>
              <a:t>Not limited to finding file names.</a:t>
            </a:r>
          </a:p>
          <a:p>
            <a:r>
              <a:rPr lang="en-US" dirty="0"/>
              <a:t>Often used to search contents of files.</a:t>
            </a:r>
          </a:p>
          <a:p>
            <a:r>
              <a:rPr lang="en-US" dirty="0"/>
              <a:t>Output displays each line of file that matches your provided search pattern.</a:t>
            </a:r>
          </a:p>
          <a:p>
            <a:r>
              <a:rPr lang="en-US" dirty="0"/>
              <a:t>You can process and read contents pertinent to you.</a:t>
            </a:r>
          </a:p>
          <a:p>
            <a:r>
              <a:rPr lang="en-US" dirty="0"/>
              <a:t>Example: Retrieve login events of specific user.</a:t>
            </a:r>
          </a:p>
          <a:p>
            <a:pPr lvl="1"/>
            <a:r>
              <a:rPr lang="en-US" dirty="0"/>
              <a:t>Don't need to read entire file.</a:t>
            </a:r>
          </a:p>
          <a:p>
            <a:pPr lvl="1"/>
            <a:r>
              <a:rPr lang="en-US" dirty="0"/>
              <a:t>Don't need to step through a search in a text editor.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grep</a:t>
            </a:r>
            <a:r>
              <a:rPr lang="en-US" dirty="0"/>
              <a:t> to print all the relevant lines.</a:t>
            </a:r>
          </a:p>
        </p:txBody>
      </p:sp>
    </p:spTree>
    <p:extLst>
      <p:ext uri="{BB962C8B-B14F-4D97-AF65-F5344CB8AC3E}">
        <p14:creationId xmlns:p14="http://schemas.microsoft.com/office/powerpoint/2010/main" val="157705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8AEF6E-D96E-4F6A-B5E8-7C7D0207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grep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8340C-4A09-484E-A037-F1A3CA4EB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13A89-38DB-4939-89DB-9202A204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6" y="658468"/>
            <a:ext cx="6599588" cy="42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48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5CB7-D439-4E5B-9B69-E0F76682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awk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0DE73-0955-46EA-8A1B-80DACEABB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E07BC-68F5-4E12-9DC8-7852F71D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pattern matching on files.</a:t>
            </a:r>
          </a:p>
          <a:p>
            <a:r>
              <a:rPr lang="en-US" dirty="0"/>
              <a:t>Based on AWK programming language.</a:t>
            </a:r>
          </a:p>
          <a:p>
            <a:r>
              <a:rPr lang="en-US" dirty="0"/>
              <a:t>Keyword is followed by pattern, action to perform, and file name.</a:t>
            </a:r>
          </a:p>
          <a:p>
            <a:pPr lvl="1"/>
            <a:r>
              <a:rPr lang="en-US" dirty="0"/>
              <a:t>Action is placed in curly braces.</a:t>
            </a:r>
          </a:p>
          <a:p>
            <a:pPr lvl="1"/>
            <a:r>
              <a:rPr lang="en-US" dirty="0"/>
              <a:t>Pattern and action should be inside single quotes.</a:t>
            </a:r>
          </a:p>
          <a:p>
            <a:r>
              <a:rPr lang="en-US" dirty="0"/>
              <a:t>Can be used from command line or execute as a script.</a:t>
            </a:r>
          </a:p>
          <a:p>
            <a:r>
              <a:rPr lang="en-US" dirty="0"/>
              <a:t>Can process files in a variety of ways:</a:t>
            </a:r>
          </a:p>
          <a:p>
            <a:pPr lvl="1"/>
            <a:r>
              <a:rPr lang="en-US" dirty="0"/>
              <a:t>Retrieve text matching pattern.</a:t>
            </a:r>
          </a:p>
          <a:p>
            <a:pPr lvl="1"/>
            <a:r>
              <a:rPr lang="en-US" dirty="0"/>
              <a:t>Delete text matching pattern.</a:t>
            </a:r>
          </a:p>
          <a:p>
            <a:pPr lvl="1"/>
            <a:r>
              <a:rPr lang="en-US" dirty="0"/>
              <a:t>Add text matching pattern.</a:t>
            </a:r>
          </a:p>
          <a:p>
            <a:pPr lvl="1"/>
            <a:r>
              <a:rPr lang="en-US" dirty="0"/>
              <a:t>Much more.</a:t>
            </a:r>
          </a:p>
        </p:txBody>
      </p:sp>
    </p:spTree>
    <p:extLst>
      <p:ext uri="{BB962C8B-B14F-4D97-AF65-F5344CB8AC3E}">
        <p14:creationId xmlns:p14="http://schemas.microsoft.com/office/powerpoint/2010/main" val="953776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B30E00-D9A8-4E7C-8D20-B37DF09EF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awk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698710-2479-49E1-9551-D2B092C1D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2EE1D-9F74-425C-85A6-2444A65EF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59" y="708660"/>
            <a:ext cx="6573282" cy="36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465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2A70-8200-482C-A195-77E5FE18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sed</a:t>
            </a:r>
            <a:r>
              <a:rPr lang="en-US" dirty="0"/>
              <a:t> Command (Slide 1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72D76-4F01-4A14-916C-39572BD8A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B1AF4-80EE-4303-ADC9-164F25AA8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 editor used to modify text files according to various parameters.</a:t>
            </a:r>
          </a:p>
          <a:p>
            <a:r>
              <a:rPr lang="en-US" dirty="0"/>
              <a:t>Can also be used for global search and replace actions.</a:t>
            </a:r>
          </a:p>
        </p:txBody>
      </p:sp>
    </p:spTree>
    <p:extLst>
      <p:ext uri="{BB962C8B-B14F-4D97-AF65-F5344CB8AC3E}">
        <p14:creationId xmlns:p14="http://schemas.microsoft.com/office/powerpoint/2010/main" val="3918019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78A81D-A19B-4D20-AE63-6BBD1995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sed</a:t>
            </a:r>
            <a:r>
              <a:rPr lang="en-US" dirty="0"/>
              <a:t> Command (Slide 2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3FA1C-CCB6-4DDD-B285-DDFD092A5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1780A-748C-4C12-9457-0118A7A0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66" y="672044"/>
            <a:ext cx="6501068" cy="420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32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2A70-8200-482C-A195-77E5FE18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sed</a:t>
            </a:r>
            <a:r>
              <a:rPr lang="en-US" dirty="0"/>
              <a:t> Command (Slide 2 of 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72D76-4F01-4A14-916C-39572BD8A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F3B6BE66-28E2-4CC8-918B-52B4DD5F8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416491"/>
              </p:ext>
            </p:extLst>
          </p:nvPr>
        </p:nvGraphicFramePr>
        <p:xfrm>
          <a:off x="1335158" y="1554158"/>
          <a:ext cx="6469104" cy="2035184"/>
        </p:xfrm>
        <a:graphic>
          <a:graphicData uri="http://schemas.openxmlformats.org/drawingml/2006/table">
            <a:tbl>
              <a:tblPr/>
              <a:tblGrid>
                <a:gridCol w="1335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3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Delete lines matching a pattern.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2141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-n,p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Print only lines containing pattern.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77977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Substitute first occurrence of string in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2834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s,g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Globally substitute original string with replacement string for each occurrence.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4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023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6F8E-5E7D-46CA-A1D0-7A9FE327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ln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7A3C54-D84B-4604-B788-A8527804D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78D60-7642-45FD-8550-17C7E0A6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create a link to a file.</a:t>
            </a:r>
          </a:p>
          <a:p>
            <a:r>
              <a:rPr lang="en-US" dirty="0"/>
              <a:t>File name in one directory (link) points to file in another directory (target).</a:t>
            </a:r>
          </a:p>
          <a:p>
            <a:r>
              <a:rPr lang="en-US" dirty="0"/>
              <a:t>Link doesn't contain data, only reference to target.</a:t>
            </a:r>
          </a:p>
          <a:p>
            <a:r>
              <a:rPr lang="en-US" dirty="0"/>
              <a:t>Changes to link reflect in the target.</a:t>
            </a:r>
          </a:p>
          <a:p>
            <a:r>
              <a:rPr lang="en-US" dirty="0"/>
              <a:t>If you don't specify link name, it will be created in current working directory.</a:t>
            </a:r>
          </a:p>
        </p:txBody>
      </p:sp>
    </p:spTree>
    <p:extLst>
      <p:ext uri="{BB962C8B-B14F-4D97-AF65-F5344CB8AC3E}">
        <p14:creationId xmlns:p14="http://schemas.microsoft.com/office/powerpoint/2010/main" val="2429888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3141-24C7-499B-9F85-7035F85C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6DE67-5475-47C2-B406-925762D9F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838FF-2758-440B-8E7B-8E5251ECA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You can use </a:t>
            </a:r>
            <a:r>
              <a:rPr lang="en-US" sz="1600" dirty="0">
                <a:latin typeface="Cutive Mono" panose="020B0604020202020204" charset="0"/>
                <a:cs typeface="Courier New" panose="02070309020205020404" pitchFamily="49" charset="0"/>
              </a:rPr>
              <a:t>ln</a:t>
            </a:r>
            <a:r>
              <a:rPr lang="en-US" sz="1600" dirty="0"/>
              <a:t> to create hard or symbolic links.</a:t>
            </a:r>
          </a:p>
          <a:p>
            <a:pPr lvl="1"/>
            <a:r>
              <a:rPr lang="en-US" sz="1400" dirty="0"/>
              <a:t>Feature of file systems like ext2,3,4 and XFS.</a:t>
            </a:r>
          </a:p>
          <a:p>
            <a:r>
              <a:rPr lang="en-US" sz="1600" dirty="0"/>
              <a:t>Hard links:</a:t>
            </a:r>
          </a:p>
          <a:p>
            <a:pPr lvl="1"/>
            <a:r>
              <a:rPr lang="en-US" sz="1400" dirty="0"/>
              <a:t>Apply to files only, not directories.</a:t>
            </a:r>
          </a:p>
          <a:p>
            <a:pPr lvl="1"/>
            <a:r>
              <a:rPr lang="en-US" sz="1400" dirty="0"/>
              <a:t>File data has more than one location on file system.</a:t>
            </a:r>
          </a:p>
          <a:p>
            <a:pPr lvl="1"/>
            <a:r>
              <a:rPr lang="en-US" sz="1400" dirty="0"/>
              <a:t>If main file is deleted, data will be still available in link.</a:t>
            </a:r>
          </a:p>
          <a:p>
            <a:pPr lvl="1"/>
            <a:r>
              <a:rPr lang="en-US" sz="1400" dirty="0"/>
              <a:t>Cannot be created between files on different file systems.</a:t>
            </a:r>
          </a:p>
          <a:p>
            <a:r>
              <a:rPr lang="en-US" sz="1600" dirty="0"/>
              <a:t>Symbolic links:</a:t>
            </a:r>
          </a:p>
          <a:p>
            <a:pPr lvl="1"/>
            <a:r>
              <a:rPr lang="en-US" sz="1400" dirty="0"/>
              <a:t>Can be created between two file systems.</a:t>
            </a:r>
          </a:p>
          <a:p>
            <a:pPr lvl="1"/>
            <a:r>
              <a:rPr lang="en-US" sz="1400" dirty="0"/>
              <a:t>If main file/directory is deleted, content is lost.</a:t>
            </a:r>
          </a:p>
          <a:p>
            <a:pPr lvl="1"/>
            <a:r>
              <a:rPr lang="en-US" sz="1400" dirty="0"/>
              <a:t>Also known as soft links.</a:t>
            </a:r>
          </a:p>
        </p:txBody>
      </p:sp>
    </p:spTree>
    <p:extLst>
      <p:ext uri="{BB962C8B-B14F-4D97-AF65-F5344CB8AC3E}">
        <p14:creationId xmlns:p14="http://schemas.microsoft.com/office/powerpoint/2010/main" val="227426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226B-E32C-4E0D-8F8A-02E80E160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Modes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9970F-F9AF-4FDA-87A8-682FC82C8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D0A5CA77-36A4-4FA6-9907-256D58979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788615"/>
              </p:ext>
            </p:extLst>
          </p:nvPr>
        </p:nvGraphicFramePr>
        <p:xfrm>
          <a:off x="1570808" y="1585510"/>
          <a:ext cx="5997804" cy="1972480"/>
        </p:xfrm>
        <a:graphic>
          <a:graphicData uri="http://schemas.openxmlformats.org/drawingml/2006/table">
            <a:tbl>
              <a:tblPr/>
              <a:tblGrid>
                <a:gridCol w="1388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Mode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Enables Users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Insert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Insert text by typing.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Execute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Execute commands within the editor.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Perform different editing actions using single keystrokes.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Visual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Highlight or select text for copying, deleting, etc.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13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2718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5BC093-9633-4E2E-9B26-DE4FBBDF7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Processing Text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EDA24-13EE-4B9B-A3C2-8AD726B74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58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228E8-7B2A-4F06-8C1F-68A11C219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begin analyzing documents.</a:t>
            </a:r>
          </a:p>
          <a:p>
            <a:pPr lvl="1"/>
            <a:r>
              <a:rPr lang="en-US" dirty="0"/>
              <a:t>Sort the software list to see what needs to be installed/configured.</a:t>
            </a:r>
          </a:p>
          <a:p>
            <a:pPr lvl="1"/>
            <a:r>
              <a:rPr lang="en-US" dirty="0"/>
              <a:t>What has changed from v1 to v2 of AUP.</a:t>
            </a:r>
          </a:p>
          <a:p>
            <a:r>
              <a:rPr lang="en-US" dirty="0"/>
              <a:t>Also need to perform some log analysis.</a:t>
            </a:r>
          </a:p>
          <a:p>
            <a:pPr lvl="1"/>
            <a:r>
              <a:rPr lang="en-US" dirty="0"/>
              <a:t>Identify failed logins.</a:t>
            </a:r>
          </a:p>
          <a:p>
            <a:pPr lvl="1"/>
            <a:r>
              <a:rPr lang="en-US" dirty="0"/>
              <a:t>Users may try to access resources they shouldn't.</a:t>
            </a:r>
          </a:p>
          <a:p>
            <a:pPr lvl="1"/>
            <a:r>
              <a:rPr lang="en-US" dirty="0"/>
              <a:t>Extract only relevant info from the log.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06755E-6DBE-41DD-9F42-C160B6D5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Processing Text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E1F5E-9ED8-4B97-9029-96C25D17D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30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C36F08-1E8E-47FF-9288-879C5069C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organize your backup directory.</a:t>
            </a:r>
          </a:p>
          <a:p>
            <a:r>
              <a:rPr lang="en-US" dirty="0"/>
              <a:t>Create subdirectories, each one a category of log.</a:t>
            </a:r>
          </a:p>
          <a:p>
            <a:pPr lvl="1"/>
            <a:r>
              <a:rPr lang="en-US" dirty="0"/>
              <a:t>By type.</a:t>
            </a:r>
          </a:p>
          <a:p>
            <a:pPr lvl="1"/>
            <a:r>
              <a:rPr lang="en-US" dirty="0"/>
              <a:t>By year.</a:t>
            </a:r>
          </a:p>
          <a:p>
            <a:r>
              <a:rPr lang="en-US" dirty="0"/>
              <a:t>Logs will cross multiple categories.</a:t>
            </a:r>
          </a:p>
          <a:p>
            <a:r>
              <a:rPr lang="en-US" dirty="0"/>
              <a:t>Create links instead of copies.</a:t>
            </a:r>
          </a:p>
          <a:p>
            <a:pPr lvl="1"/>
            <a:r>
              <a:rPr lang="en-US" dirty="0"/>
              <a:t>Easier to manage.</a:t>
            </a:r>
          </a:p>
          <a:p>
            <a:r>
              <a:rPr lang="en-US" dirty="0"/>
              <a:t>Also create a link from your home directory to logs in backup.</a:t>
            </a:r>
          </a:p>
          <a:p>
            <a:pPr lvl="1"/>
            <a:r>
              <a:rPr lang="en-US" dirty="0"/>
              <a:t>For easy access.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3A971B-68E9-44DC-9420-94DB9306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Linking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DDFC6-766D-4661-A222-540041076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88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61D2-F0E3-4BEE-9D2F-9F2E61A3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Streams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700CAC-7C65-4C7F-8C6C-6A69D91B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sequence of lines of text that applications can leverage to read from or write to a particular device or system component.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DC937-2A3F-4321-96BF-C77B29CB7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439188-5721-460C-8CD8-85AE2E8E7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app to interface with components like:</a:t>
            </a:r>
          </a:p>
          <a:p>
            <a:pPr lvl="1"/>
            <a:r>
              <a:rPr lang="en-US" dirty="0"/>
              <a:t>CLI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Network sockets</a:t>
            </a:r>
          </a:p>
          <a:p>
            <a:r>
              <a:rPr lang="en-US" dirty="0"/>
              <a:t>Hides components' details from the app.</a:t>
            </a:r>
          </a:p>
          <a:p>
            <a:r>
              <a:rPr lang="en-US" dirty="0"/>
              <a:t>Linux text stream types:</a:t>
            </a:r>
          </a:p>
          <a:p>
            <a:pPr lvl="1"/>
            <a:r>
              <a:rPr lang="en-US" dirty="0"/>
              <a:t>Standard input</a:t>
            </a:r>
          </a:p>
          <a:p>
            <a:pPr lvl="1"/>
            <a:r>
              <a:rPr lang="en-US" dirty="0"/>
              <a:t>Standard output</a:t>
            </a:r>
          </a:p>
          <a:p>
            <a:pPr lvl="1"/>
            <a:r>
              <a:rPr lang="en-US" dirty="0"/>
              <a:t>Standard error</a:t>
            </a:r>
          </a:p>
        </p:txBody>
      </p:sp>
    </p:spTree>
    <p:extLst>
      <p:ext uri="{BB962C8B-B14F-4D97-AF65-F5344CB8AC3E}">
        <p14:creationId xmlns:p14="http://schemas.microsoft.com/office/powerpoint/2010/main" val="2889456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1DBE-7643-4BA8-87DD-880E1769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BE724-E68B-4825-8180-930A158A0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text stream that acts as the source for command input.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0C875-AD81-41E8-B62E-5F5BF5FC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D26F1-472D-49D3-8849-85058412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stdin.</a:t>
            </a:r>
          </a:p>
          <a:p>
            <a:r>
              <a:rPr lang="en-US" dirty="0"/>
              <a:t>Standard input for command-line usually comes from keyboard.</a:t>
            </a:r>
          </a:p>
          <a:p>
            <a:r>
              <a:rPr lang="en-US" dirty="0"/>
              <a:t>In GUI, stdin can also come from mouse.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84BDD5-CE59-406E-9870-EDA2DEC781D3}"/>
              </a:ext>
            </a:extLst>
          </p:cNvPr>
          <p:cNvGrpSpPr/>
          <p:nvPr/>
        </p:nvGrpSpPr>
        <p:grpSpPr>
          <a:xfrm>
            <a:off x="2053539" y="2892390"/>
            <a:ext cx="5036922" cy="1587500"/>
            <a:chOff x="1448223" y="2651760"/>
            <a:chExt cx="5036922" cy="1587500"/>
          </a:xfrm>
        </p:grpSpPr>
        <p:pic>
          <p:nvPicPr>
            <p:cNvPr id="1026" name="Picture 2" descr="Keyboard">
              <a:hlinkClick r:id="rId2" tooltip="Keyboard"/>
              <a:extLst>
                <a:ext uri="{FF2B5EF4-FFF2-40B4-BE49-F238E27FC236}">
                  <a16:creationId xmlns:a16="http://schemas.microsoft.com/office/drawing/2014/main" id="{ACD3B3D6-6689-514A-9423-AB44A83EF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223" y="2651760"/>
              <a:ext cx="1587500" cy="158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676D00-A19B-5149-9BFA-894A4CDBBA7E}"/>
                </a:ext>
              </a:extLst>
            </p:cNvPr>
            <p:cNvCxnSpPr/>
            <p:nvPr/>
          </p:nvCxnSpPr>
          <p:spPr>
            <a:xfrm>
              <a:off x="3193448" y="3445510"/>
              <a:ext cx="23571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A97B12-F018-5B4E-91E0-D8B524105860}"/>
                </a:ext>
              </a:extLst>
            </p:cNvPr>
            <p:cNvSpPr txBox="1"/>
            <p:nvPr/>
          </p:nvSpPr>
          <p:spPr>
            <a:xfrm>
              <a:off x="5731413" y="3260844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030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1DBE-7643-4BA8-87DD-880E1769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BE724-E68B-4825-8180-930A158A0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text stream that acts as the destination for command output.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0C875-AD81-41E8-B62E-5F5BF5FC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D26F1-472D-49D3-8849-85058412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stdout.</a:t>
            </a:r>
          </a:p>
          <a:p>
            <a:r>
              <a:rPr lang="en-US" dirty="0"/>
              <a:t>Directed to CLI by default.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044D65-B13D-0B42-BBA7-2AE1A5D22AD0}"/>
              </a:ext>
            </a:extLst>
          </p:cNvPr>
          <p:cNvGrpSpPr/>
          <p:nvPr/>
        </p:nvGrpSpPr>
        <p:grpSpPr>
          <a:xfrm>
            <a:off x="2190633" y="2627058"/>
            <a:ext cx="4758150" cy="1587500"/>
            <a:chOff x="2632827" y="2319867"/>
            <a:chExt cx="4758150" cy="1587500"/>
          </a:xfrm>
        </p:grpSpPr>
        <p:pic>
          <p:nvPicPr>
            <p:cNvPr id="2050" name="Picture 2" descr="HD TV">
              <a:hlinkClick r:id="rId2" tooltip="HD TV"/>
              <a:extLst>
                <a:ext uri="{FF2B5EF4-FFF2-40B4-BE49-F238E27FC236}">
                  <a16:creationId xmlns:a16="http://schemas.microsoft.com/office/drawing/2014/main" id="{ABBD7379-F241-A242-ACF6-E49C6BE66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477" y="2319867"/>
              <a:ext cx="1587500" cy="158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A913E9C-7EAD-2544-876D-9F33FD764E3A}"/>
                </a:ext>
              </a:extLst>
            </p:cNvPr>
            <p:cNvCxnSpPr/>
            <p:nvPr/>
          </p:nvCxnSpPr>
          <p:spPr>
            <a:xfrm>
              <a:off x="3718560" y="3174741"/>
              <a:ext cx="18152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1E61C-0DF6-9142-8A5E-8753E856E495}"/>
                </a:ext>
              </a:extLst>
            </p:cNvPr>
            <p:cNvSpPr txBox="1"/>
            <p:nvPr/>
          </p:nvSpPr>
          <p:spPr>
            <a:xfrm>
              <a:off x="2632827" y="2990075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8053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1DBE-7643-4BA8-87DD-880E1769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BE724-E68B-4825-8180-930A158A0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text stream that is used as the destination for error messages.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0C875-AD81-41E8-B62E-5F5BF5FC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D26F1-472D-49D3-8849-85058412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stderr.</a:t>
            </a:r>
          </a:p>
          <a:p>
            <a:r>
              <a:rPr lang="en-US" dirty="0"/>
              <a:t>Prints error messages to CLI by default.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AB750F-E4C3-4821-A683-F62E225469C6}"/>
              </a:ext>
            </a:extLst>
          </p:cNvPr>
          <p:cNvGrpSpPr/>
          <p:nvPr/>
        </p:nvGrpSpPr>
        <p:grpSpPr>
          <a:xfrm>
            <a:off x="1356449" y="2627058"/>
            <a:ext cx="5592334" cy="1587500"/>
            <a:chOff x="1798643" y="2319867"/>
            <a:chExt cx="5592334" cy="1587500"/>
          </a:xfrm>
        </p:grpSpPr>
        <p:pic>
          <p:nvPicPr>
            <p:cNvPr id="11" name="Picture 2" descr="HD TV">
              <a:hlinkClick r:id="rId2" tooltip="HD TV"/>
              <a:extLst>
                <a:ext uri="{FF2B5EF4-FFF2-40B4-BE49-F238E27FC236}">
                  <a16:creationId xmlns:a16="http://schemas.microsoft.com/office/drawing/2014/main" id="{A6DA71A9-DF6E-4D0B-805D-7379A4FA3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477" y="2319867"/>
              <a:ext cx="1587500" cy="158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3C62F6-5B27-4A75-98DD-42E5C57CC1B2}"/>
                </a:ext>
              </a:extLst>
            </p:cNvPr>
            <p:cNvCxnSpPr/>
            <p:nvPr/>
          </p:nvCxnSpPr>
          <p:spPr>
            <a:xfrm>
              <a:off x="3718560" y="3174741"/>
              <a:ext cx="18152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826A97-7374-4298-814C-14CF5B83AA1D}"/>
                </a:ext>
              </a:extLst>
            </p:cNvPr>
            <p:cNvSpPr txBox="1"/>
            <p:nvPr/>
          </p:nvSpPr>
          <p:spPr>
            <a:xfrm>
              <a:off x="1798643" y="2990075"/>
              <a:ext cx="1845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Messages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157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1C17-7A9C-4DA4-9281-EE0A07BF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 Redirection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D433C-7788-46B4-9538-EC95D283B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The process of accepting input from a source other than the keyboard and sending output to a destination other than the display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75373-051B-41F8-A6E7-BEC6AD689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35D248-C883-44D4-B7E6-2A0E73CA9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bypass default devices when working with I/O.</a:t>
            </a:r>
          </a:p>
          <a:p>
            <a:r>
              <a:rPr lang="en-US" dirty="0"/>
              <a:t>Typically used to read input from files and send output to files.</a:t>
            </a:r>
          </a:p>
          <a:p>
            <a:r>
              <a:rPr lang="en-US" dirty="0"/>
              <a:t>Uses stdin, stdout, and stderr streams.</a:t>
            </a:r>
          </a:p>
        </p:txBody>
      </p:sp>
    </p:spTree>
    <p:extLst>
      <p:ext uri="{BB962C8B-B14F-4D97-AF65-F5344CB8AC3E}">
        <p14:creationId xmlns:p14="http://schemas.microsoft.com/office/powerpoint/2010/main" val="12188812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88C9-B835-4AF2-917B-A8483627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Redirection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8D373-08C3-4E27-A4BD-093133C1B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8F65C40A-B03B-42B4-86F3-063647AC7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54718"/>
              </p:ext>
            </p:extLst>
          </p:nvPr>
        </p:nvGraphicFramePr>
        <p:xfrm>
          <a:off x="952326" y="1041892"/>
          <a:ext cx="7239348" cy="3218672"/>
        </p:xfrm>
        <a:graphic>
          <a:graphicData uri="http://schemas.openxmlformats.org/drawingml/2006/table">
            <a:tbl>
              <a:tblPr/>
              <a:tblGrid>
                <a:gridCol w="1494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Redirect stdout to a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2141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&gt;&gt;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Append stdout to the end of a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779778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2&gt;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Redirect stderr to a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2834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2&gt;&gt;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Append stderr to the end of a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43262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&amp;&gt;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Redirect both stdout and stderr to a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8769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&lt;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Read input from file rather than keyboard/mouse.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21895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ourier New" panose="02070309020205020404" pitchFamily="49" charset="0"/>
                        </a:rPr>
                        <a:t>&lt;&lt;string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Provide input data from current source, stopping at a line containing provided string. Called a here document.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223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2749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ACB6-6952-4E34-96C2-0CA38816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B056B-9B48-43CC-8A54-828A399B6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of combining the standard I/O streams of commands.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6E2C1-E2E2-4682-9721-A7E8365C4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E885D-101E-4390-A6FA-6EAAC2585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output of one command is used as standard input for another.</a:t>
            </a:r>
          </a:p>
          <a:p>
            <a:r>
              <a:rPr lang="en-US" dirty="0"/>
              <a:t>Output format of first command should be compatible with second.</a:t>
            </a:r>
          </a:p>
          <a:p>
            <a:r>
              <a:rPr lang="en-US" dirty="0"/>
              <a:t>Pipe operator (</a:t>
            </a:r>
            <a:r>
              <a:rPr lang="en-US" sz="1600" dirty="0">
                <a:latin typeface="Cutive Mono" panose="020B0604020202020204" charset="0"/>
                <a:cs typeface="Courier New" panose="02070309020205020404" pitchFamily="49" charset="0"/>
              </a:rPr>
              <a:t>|</a:t>
            </a:r>
            <a:r>
              <a:rPr lang="en-US" dirty="0"/>
              <a:t>) can be used with most Linux commands.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74CAD-C559-4B90-AB51-8CBEB90F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30" y="2921443"/>
            <a:ext cx="6271341" cy="12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8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DB35-0D58-40A6-86FD-05666C3A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Modes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F2D0D-C707-472E-838B-E2E80B098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0A79E782-15EE-4602-B67E-A51389184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050844"/>
              </p:ext>
            </p:extLst>
          </p:nvPr>
        </p:nvGraphicFramePr>
        <p:xfrm>
          <a:off x="1305836" y="821854"/>
          <a:ext cx="6532329" cy="4007664"/>
        </p:xfrm>
        <a:graphic>
          <a:graphicData uri="http://schemas.openxmlformats.org/drawingml/2006/table">
            <a:tbl>
              <a:tblPr/>
              <a:tblGrid>
                <a:gridCol w="1512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9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Key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Function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cs typeface="Open Sans" panose="020B0604020202020204" charset="0"/>
                        </a:rPr>
                        <a:t>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Switches to insert mode and inserts text to left of cursor.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Switches to insert mode and adds text at end of line.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49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Switches to insert mode and inserts text at beginning of line.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Switches to insert mode and inserts text on new line below cursor.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1356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Switches to insert mode and inserts text on new line above cursor.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19914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Switches to visual mode to enable selection, one character at a time.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14559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Switches to visual mode to enable selection, one line at a time.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062626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: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Switches to execute mode to enable users to enter commands.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998010"/>
                  </a:ext>
                </a:extLst>
              </a:tr>
              <a:tr h="3944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Esc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Open Sans" panose="020B0604020202020204" charset="0"/>
                          <a:ea typeface="+mn-ea"/>
                          <a:cs typeface="Open Sans" panose="020B0604020202020204" charset="0"/>
                        </a:rPr>
                        <a:t>Returns to command mode.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214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0972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A87ECC-0697-492B-AE6C-9A7904A2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xargs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E7F62-163A-4A2A-B2CD-DDD5031EC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3EFECE-F5CC-4972-B309-45DF3914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from stdin and executes command for each argument provided.</a:t>
            </a:r>
          </a:p>
          <a:p>
            <a:pPr lvl="1"/>
            <a:r>
              <a:rPr lang="en-US" dirty="0"/>
              <a:t>Argument must be separated by blanks.</a:t>
            </a:r>
          </a:p>
          <a:p>
            <a:r>
              <a:rPr lang="en-US" dirty="0"/>
              <a:t>Pipe makes output of first command the input for second command.</a:t>
            </a:r>
          </a:p>
          <a:p>
            <a:r>
              <a:rPr lang="en-US" dirty="0"/>
              <a:t>Commonly used with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find</a:t>
            </a:r>
            <a:r>
              <a:rPr lang="en-US" dirty="0"/>
              <a:t> command.</a:t>
            </a:r>
          </a:p>
          <a:p>
            <a:pPr lvl="1"/>
            <a:r>
              <a:rPr lang="en-US" dirty="0"/>
              <a:t>Operate on each result of a file/directory search.</a:t>
            </a:r>
          </a:p>
        </p:txBody>
      </p:sp>
    </p:spTree>
    <p:extLst>
      <p:ext uri="{BB962C8B-B14F-4D97-AF65-F5344CB8AC3E}">
        <p14:creationId xmlns:p14="http://schemas.microsoft.com/office/powerpoint/2010/main" val="3701841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D65669-6806-4644-A652-4916EE62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xargs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246368-D4FA-4D49-9847-E2258CFC7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CB018-2551-4CAE-8D1C-DD76B6D31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23437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02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545E-5683-46C4-B5EB-F914EDF7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tee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44CB26-2F9E-47FD-8F14-4E2E2454A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6DF21-BAFE-476F-BBE9-0CEDB05CE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stdin, sends output to CLI, and copies output to specified files.</a:t>
            </a:r>
          </a:p>
          <a:p>
            <a:r>
              <a:rPr lang="en-US" dirty="0"/>
              <a:t>You can verify command output now and store it in a file for later.</a:t>
            </a:r>
          </a:p>
          <a:p>
            <a:r>
              <a:rPr lang="en-US" dirty="0"/>
              <a:t>Accepts input from another command using a pipe.</a:t>
            </a:r>
          </a:p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-a</a:t>
            </a:r>
            <a:r>
              <a:rPr lang="en-US" dirty="0"/>
              <a:t> option appends to file instead of overwriting.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796259-E7A9-4B3D-9F2F-06EE95E23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10" y="2336177"/>
            <a:ext cx="4288781" cy="23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540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7CE6-1C07-47AC-8D83-9880D3CF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/dev/null</a:t>
            </a:r>
            <a:r>
              <a:rPr lang="en-US" dirty="0"/>
              <a:t> 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73E011-645F-4539-A280-962147C0C1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file that discards all data written to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4E326D-6290-4AC8-BB1C-50F52BF8E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A42CC0-7B26-4FC8-906F-891A3C41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the null device.</a:t>
            </a:r>
          </a:p>
          <a:p>
            <a:r>
              <a:rPr lang="en-US" dirty="0"/>
              <a:t>You can redirect output to this file to:</a:t>
            </a:r>
          </a:p>
          <a:p>
            <a:pPr lvl="1"/>
            <a:r>
              <a:rPr lang="en-US" dirty="0"/>
              <a:t>Confirm output was successful.</a:t>
            </a:r>
          </a:p>
          <a:p>
            <a:pPr lvl="1"/>
            <a:r>
              <a:rPr lang="en-US" dirty="0"/>
              <a:t>Not actually write data.</a:t>
            </a:r>
          </a:p>
          <a:p>
            <a:r>
              <a:rPr lang="en-US" dirty="0"/>
              <a:t>Useful in testing commands, scripts, etc.</a:t>
            </a:r>
          </a:p>
          <a:p>
            <a:r>
              <a:rPr lang="en-US" dirty="0"/>
              <a:t>Also useful in suppressing error info in commands.</a:t>
            </a:r>
          </a:p>
          <a:p>
            <a:pPr lvl="1"/>
            <a:r>
              <a:rPr lang="en-US" dirty="0"/>
              <a:t>Redirect error output (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2&gt;</a:t>
            </a:r>
            <a:r>
              <a:rPr lang="en-US" dirty="0"/>
              <a:t>) to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/dev/null</a:t>
            </a:r>
            <a:r>
              <a:rPr lang="en-US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11783019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F962-DAB2-45C0-86EA-7FF06EB0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Redirection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02BA3-1FB6-41C0-84C9-C433CFCD8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645054-F689-4452-9A28-54F413DD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running process can be controlled by a terminal.</a:t>
            </a:r>
          </a:p>
          <a:p>
            <a:r>
              <a:rPr lang="en-US" dirty="0"/>
              <a:t>Multiple terminals can run at once.</a:t>
            </a:r>
          </a:p>
          <a:p>
            <a:r>
              <a:rPr lang="en-US" dirty="0"/>
              <a:t>Each terminal is assigned an identifier.</a:t>
            </a:r>
          </a:p>
          <a:p>
            <a:pPr lvl="1"/>
            <a:r>
              <a:rPr lang="en-US" dirty="0"/>
              <a:t>Usual format is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/dev/tty#</a:t>
            </a:r>
          </a:p>
          <a:p>
            <a:r>
              <a:rPr lang="en-US" dirty="0"/>
              <a:t>You can redirect stdin and stdout to controlling terminals.</a:t>
            </a:r>
          </a:p>
          <a:p>
            <a:pPr lvl="1"/>
            <a:r>
              <a:rPr lang="en-US" dirty="0"/>
              <a:t>Reference its </a:t>
            </a:r>
            <a:r>
              <a:rPr lang="en-US" dirty="0">
                <a:latin typeface="Cutive Mono" panose="020B0604020202020204" charset="0"/>
                <a:cs typeface="Courier New" panose="02070309020205020404" pitchFamily="49" charset="0"/>
              </a:rPr>
              <a:t>/dev/tty</a:t>
            </a:r>
            <a:r>
              <a:rPr lang="en-US" dirty="0"/>
              <a:t> number.</a:t>
            </a:r>
          </a:p>
          <a:p>
            <a:r>
              <a:rPr lang="en-US" dirty="0"/>
              <a:t>Useful for redirecting text streams between processes.</a:t>
            </a:r>
          </a:p>
        </p:txBody>
      </p:sp>
    </p:spTree>
    <p:extLst>
      <p:ext uri="{BB962C8B-B14F-4D97-AF65-F5344CB8AC3E}">
        <p14:creationId xmlns:p14="http://schemas.microsoft.com/office/powerpoint/2010/main" val="13273072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6FB59-912A-465C-9EC9-093F9E90D8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File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5A1AC-04BB-4824-937B-EFAEB48F2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856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CA2EA-C32C-4623-B475-3985FCDD2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keeps an inventory of issued laptops.</a:t>
            </a:r>
          </a:p>
          <a:p>
            <a:r>
              <a:rPr lang="en-US" dirty="0"/>
              <a:t>You need to move info to a Linux server.</a:t>
            </a:r>
          </a:p>
          <a:p>
            <a:r>
              <a:rPr lang="en-US" dirty="0"/>
              <a:t>Source isn't formatted very well.</a:t>
            </a:r>
          </a:p>
          <a:p>
            <a:r>
              <a:rPr lang="en-US" dirty="0"/>
              <a:t>You'll create a new file, fix its mistakes, and then sort it.</a:t>
            </a:r>
          </a:p>
          <a:p>
            <a:r>
              <a:rPr lang="en-US" dirty="0"/>
              <a:t>You also want to check the backup directory.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tee</a:t>
            </a:r>
            <a:r>
              <a:rPr lang="en-US" dirty="0"/>
              <a:t> to see results at CLI and output to a file.</a:t>
            </a:r>
          </a:p>
          <a:p>
            <a:r>
              <a:rPr lang="en-US" dirty="0"/>
              <a:t>You'll also use piping with </a:t>
            </a:r>
            <a:r>
              <a:rPr lang="en-US" dirty="0">
                <a:latin typeface="Cutive Mono" panose="020B0604020202020204" charset="0"/>
              </a:rPr>
              <a:t>grep</a:t>
            </a:r>
            <a:r>
              <a:rPr lang="en-US" dirty="0"/>
              <a:t> to hone your log analysis skills.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75D99A-2DF5-4D34-84FE-B4A03E33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Manipulating File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15556-4D7B-4E23-B549-A274E933A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297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are some ways that leveraging the power of text streams and standard I/O could enhance your administrative tasks on Linux systems?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Linux text editor do you prefer to use? Why?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39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2DA6-BF37-4F41-AB58-430FBE4F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Modes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1D875-A594-8942-A5DA-498116108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EB1B7F-696C-4E82-B3ED-58B5800B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385" y="1174661"/>
            <a:ext cx="6217231" cy="27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07698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91C33B-D86C-4280-A5B4-BAAAECEAE280}"/>
</file>

<file path=customXml/itemProps2.xml><?xml version="1.0" encoding="utf-8"?>
<ds:datastoreItem xmlns:ds="http://schemas.openxmlformats.org/officeDocument/2006/customXml" ds:itemID="{45700C7C-07A2-4DCF-8D7A-FA380DB2A86E}"/>
</file>

<file path=customXml/itemProps3.xml><?xml version="1.0" encoding="utf-8"?>
<ds:datastoreItem xmlns:ds="http://schemas.openxmlformats.org/officeDocument/2006/customXml" ds:itemID="{4A04062C-8BBC-4FB2-93A4-1A58C7EAB7D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4033</Words>
  <Application>Microsoft Office PowerPoint</Application>
  <PresentationFormat>On-screen Show (16:9)</PresentationFormat>
  <Paragraphs>670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Open Sans</vt:lpstr>
      <vt:lpstr>Cutive Mono</vt:lpstr>
      <vt:lpstr>Open Sans SemiBold</vt:lpstr>
      <vt:lpstr>Arial</vt:lpstr>
      <vt:lpstr>Courier New</vt:lpstr>
      <vt:lpstr>2_LO-CompTIA</vt:lpstr>
      <vt:lpstr>Managing Files and Directories</vt:lpstr>
      <vt:lpstr>Text Editors</vt:lpstr>
      <vt:lpstr>Common Editors</vt:lpstr>
      <vt:lpstr>Vim (Slide 1 of 2)</vt:lpstr>
      <vt:lpstr>Vim (Slide 2 of 2)</vt:lpstr>
      <vt:lpstr>The vim Command</vt:lpstr>
      <vt:lpstr>Vim Modes</vt:lpstr>
      <vt:lpstr>Switch Modes (Slide 1 of 2)</vt:lpstr>
      <vt:lpstr>Switch Modes (Slide 2 of 2)</vt:lpstr>
      <vt:lpstr>Execute Mode Commands</vt:lpstr>
      <vt:lpstr>Motions (Slide 1 of 2)</vt:lpstr>
      <vt:lpstr>Motions (Slide 2 of 2)</vt:lpstr>
      <vt:lpstr>Editing Operators (Slide 1 of 2)</vt:lpstr>
      <vt:lpstr>Editing Operators (Slide 2 of 2)</vt:lpstr>
      <vt:lpstr>GNU nano (Slide 1 of 2)</vt:lpstr>
      <vt:lpstr>GNU nano (Slide 2 of 2)</vt:lpstr>
      <vt:lpstr>The nano Command</vt:lpstr>
      <vt:lpstr>nano Shortcuts</vt:lpstr>
      <vt:lpstr>The gedit Text Editor (Slide 1 of 2)</vt:lpstr>
      <vt:lpstr>The gedit Text Editor (Slide 2 of 2)</vt:lpstr>
      <vt:lpstr>PowerPoint Presentation</vt:lpstr>
      <vt:lpstr>Activity: Creating Text Files</vt:lpstr>
      <vt:lpstr>Activity: Editing Text Files</vt:lpstr>
      <vt:lpstr>The locate Command (Slide 1 of 2)</vt:lpstr>
      <vt:lpstr>The locate Command (Slide 2 of 2)</vt:lpstr>
      <vt:lpstr>The find Command</vt:lpstr>
      <vt:lpstr>find vs. locate Commands</vt:lpstr>
      <vt:lpstr>The which Command (Slide 1 of 2)</vt:lpstr>
      <vt:lpstr>The which Command (Slide 2 of 2)</vt:lpstr>
      <vt:lpstr>The whereis Command (Slide 1 of 2)</vt:lpstr>
      <vt:lpstr>The whereis Command (Slide 2 of 2)</vt:lpstr>
      <vt:lpstr>PowerPoint Presentation</vt:lpstr>
      <vt:lpstr>Activity: Searching for Files</vt:lpstr>
      <vt:lpstr>The cat Command</vt:lpstr>
      <vt:lpstr>The head and tail Commands (Slide 1 of 2)</vt:lpstr>
      <vt:lpstr>The head and tail Commands (Slide 2 of 2)</vt:lpstr>
      <vt:lpstr>The less and more Commands (Slide 1 of 2)</vt:lpstr>
      <vt:lpstr>The less and more Commands (Slide 2 of 2)</vt:lpstr>
      <vt:lpstr>The cp Command</vt:lpstr>
      <vt:lpstr>The mv Command</vt:lpstr>
      <vt:lpstr>The touch Command</vt:lpstr>
      <vt:lpstr>The rm Command</vt:lpstr>
      <vt:lpstr>The ls Command</vt:lpstr>
      <vt:lpstr>The mkdir and rmdir Commands</vt:lpstr>
      <vt:lpstr>PowerPoint Presentation</vt:lpstr>
      <vt:lpstr>Activity: Reading Files</vt:lpstr>
      <vt:lpstr>Activity: Manipulating Files and Directories</vt:lpstr>
      <vt:lpstr>The echo Command (Slide 1 of 2)</vt:lpstr>
      <vt:lpstr>The echo Command (Slide 2 of 2)</vt:lpstr>
      <vt:lpstr>The tr Command</vt:lpstr>
      <vt:lpstr>The wc Command (Slide 1 of 2)</vt:lpstr>
      <vt:lpstr>The wc Command (Slide 2 of 2)</vt:lpstr>
      <vt:lpstr>The sort Command (Slide 1 of 2)</vt:lpstr>
      <vt:lpstr>The sort Command (Slide 2 of 2)</vt:lpstr>
      <vt:lpstr>The cut Command (Slide 1 of 2)</vt:lpstr>
      <vt:lpstr>The cut Command (Slide 2 of 2)</vt:lpstr>
      <vt:lpstr>The paste Command (Slide 1 of 2)</vt:lpstr>
      <vt:lpstr>The paste Command (Slide 2 of 2)</vt:lpstr>
      <vt:lpstr>The diff Command (Slide 1 of 2)</vt:lpstr>
      <vt:lpstr>The diff Command (Slide 2 of 2)</vt:lpstr>
      <vt:lpstr>The grep Command (Slide 1 of 2)</vt:lpstr>
      <vt:lpstr>The grep Command (Slide 2 of 2)</vt:lpstr>
      <vt:lpstr>The awk Command (Slide 1 of 2)</vt:lpstr>
      <vt:lpstr>The awk Command (Slide 2 of 2)</vt:lpstr>
      <vt:lpstr>The sed Command (Slide 1 of 3)</vt:lpstr>
      <vt:lpstr>The sed Command (Slide 2 of 3)</vt:lpstr>
      <vt:lpstr>The sed Command (Slide 2 of 3)</vt:lpstr>
      <vt:lpstr>The ln Command</vt:lpstr>
      <vt:lpstr>Types of Links</vt:lpstr>
      <vt:lpstr>PowerPoint Presentation</vt:lpstr>
      <vt:lpstr>Activity: Processing Text Files</vt:lpstr>
      <vt:lpstr>Activity: Linking Files</vt:lpstr>
      <vt:lpstr>Text Streams</vt:lpstr>
      <vt:lpstr>Standard Input</vt:lpstr>
      <vt:lpstr>Standard Output</vt:lpstr>
      <vt:lpstr>Standard Error</vt:lpstr>
      <vt:lpstr>Input/Output Redirection</vt:lpstr>
      <vt:lpstr>Redirection Operators</vt:lpstr>
      <vt:lpstr>Piping</vt:lpstr>
      <vt:lpstr>The xargs Command (Slide 1 of 2)</vt:lpstr>
      <vt:lpstr>The xargs Command (Slide 2 of 2)</vt:lpstr>
      <vt:lpstr>The tee Command</vt:lpstr>
      <vt:lpstr>The /dev/null File</vt:lpstr>
      <vt:lpstr>Terminal Redirection</vt:lpstr>
      <vt:lpstr>PowerPoint Presentation</vt:lpstr>
      <vt:lpstr>Activity: Manipulating File Output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Files and Directories</dc:title>
  <dc:subject/>
  <dc:creator>Jason Nufryk</dc:creator>
  <cp:keywords/>
  <dc:description/>
  <cp:lastModifiedBy>Lindsay Bachman</cp:lastModifiedBy>
  <cp:revision>76</cp:revision>
  <dcterms:created xsi:type="dcterms:W3CDTF">2018-09-18T19:51:12Z</dcterms:created>
  <dcterms:modified xsi:type="dcterms:W3CDTF">2019-03-15T14:39:39Z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